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8" r:id="rId2"/>
  </p:sldMasterIdLst>
  <p:notesMasterIdLst>
    <p:notesMasterId r:id="rId17"/>
  </p:notesMasterIdLst>
  <p:sldIdLst>
    <p:sldId id="257" r:id="rId3"/>
    <p:sldId id="322" r:id="rId4"/>
    <p:sldId id="323" r:id="rId5"/>
    <p:sldId id="325" r:id="rId6"/>
    <p:sldId id="326" r:id="rId7"/>
    <p:sldId id="327" r:id="rId8"/>
    <p:sldId id="328" r:id="rId9"/>
    <p:sldId id="329" r:id="rId10"/>
    <p:sldId id="335" r:id="rId11"/>
    <p:sldId id="330" r:id="rId12"/>
    <p:sldId id="331" r:id="rId13"/>
    <p:sldId id="332" r:id="rId14"/>
    <p:sldId id="333" r:id="rId15"/>
    <p:sldId id="334" r:id="rId16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38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E1192-E5B9-4025-A149-FDDFBEEE483A}" type="datetimeFigureOut">
              <a:rPr lang="et-EE" smtClean="0"/>
              <a:pPr/>
              <a:t>29.11.2021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61013-BB1B-4985-B248-ABF27505D69D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1471681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5447A2-AF19-42E6-89EB-ED866F9917B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5695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peaks selgelt välja ütlema: „Mulle ei sobi selline suhe, kus ma pean kogu aeg aru andma ja ma tunnen hirmu ja ebakindlust ning ma soovin selle suhte lõpetada“ (mina-teade); 2) otsima abi (vt. info ja abi saamise võimalused). 1) B vabandab, et on käitunud valesti; B ütleb endale ja partnerile, et tema selline käitumine on lubamatu ja see ei tohi enam korduda; 2) ta arutab oma partneriga, et mõlemal on õigus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70604-263E-41E9-94BD-495B27CDC2A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2404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F92CD8-ED5B-4E26-93AA-A2B55A48B65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4062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F92CD8-ED5B-4E26-93AA-A2B55A48B65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3172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F92CD8-ED5B-4E26-93AA-A2B55A48B65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3213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4505D-DAF7-4ADF-9CDC-0C95FC6ABF8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t-EE" smtClean="0"/>
              <a:t>Klõpsake tiitlilaadi muutmiseks</a:t>
            </a:r>
            <a:endParaRPr lang="en-GB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juhtslaidi alamtiitli laadi redigeerimiseks</a:t>
            </a:r>
            <a:endParaRPr lang="en-GB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B3DD-E431-443F-AB98-5CDE1D99815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Tartu Ülikool, Part ja Kull 2021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C42B-85E9-4750-B40A-4DD1BC08EE0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75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n-GB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GB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E0DD-7BF1-4149-8175-FDC6F1A7C09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Tartu Ülikool, Part ja Kull 2021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C42B-85E9-4750-B40A-4DD1BC08EE0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078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t-EE" smtClean="0"/>
              <a:t>Klõpsake tiitlilaadi muutmiseks</a:t>
            </a:r>
            <a:endParaRPr lang="en-GB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GB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BFB4-9328-4924-A83D-675AB88195F2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Tartu Ülikool, Part ja Kull 2021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C42B-85E9-4750-B40A-4DD1BC08EE0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2375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6727600"/>
            <a:ext cx="12192000" cy="13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15602" y="421235"/>
            <a:ext cx="11360799" cy="1108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15602" y="1633633"/>
            <a:ext cx="11360799" cy="4472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11296611" y="6217621"/>
            <a:ext cx="7315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defRPr/>
            </a:pPr>
            <a:fld id="{00000000-1234-1234-1234-123412341234}" type="slidenum">
              <a:rPr lang="e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1552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t-EE" smtClean="0"/>
              <a:t>Klõpsake tiitlilaadi muutmiseks</a:t>
            </a:r>
            <a:endParaRPr lang="en-GB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juhtslaidi alamtiitli laadi redigeerimiseks</a:t>
            </a:r>
            <a:endParaRPr lang="en-GB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27623B-FB38-422C-8692-15DF42E86BA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Tartu Ülikool, Part ja Kull 2021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FDA82D-7F7D-428C-893D-FA7629A3FDD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2764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t-EE" dirty="0" smtClean="0"/>
              <a:t>Klõpsake tiitlilaadi muutmiseks</a:t>
            </a:r>
            <a:endParaRPr lang="en-GB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t-EE" dirty="0" smtClean="0"/>
              <a:t>Klõpsake juhtslaidi teksti laadide redigeerimiseks</a:t>
            </a:r>
          </a:p>
          <a:p>
            <a:pPr lvl="1"/>
            <a:r>
              <a:rPr lang="et-EE" dirty="0" smtClean="0"/>
              <a:t>Teine tase</a:t>
            </a:r>
          </a:p>
          <a:p>
            <a:pPr lvl="2"/>
            <a:r>
              <a:rPr lang="et-EE" dirty="0" smtClean="0"/>
              <a:t>Kolmas tase</a:t>
            </a:r>
          </a:p>
          <a:p>
            <a:pPr lvl="3"/>
            <a:r>
              <a:rPr lang="et-EE" dirty="0" smtClean="0"/>
              <a:t>Neljas tase</a:t>
            </a:r>
          </a:p>
          <a:p>
            <a:pPr lvl="4"/>
            <a:r>
              <a:rPr lang="et-EE" dirty="0" smtClean="0"/>
              <a:t>Viies tase</a:t>
            </a:r>
            <a:endParaRPr lang="en-GB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78BB69-7D1A-4AD6-A007-57A3AAB86F8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Tartu Ülikool, Part ja Kull 2021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FDA82D-7F7D-428C-893D-FA7629A3FDD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60737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Klõpsake tiitlilaadi muutmiseks</a:t>
            </a:r>
            <a:endParaRPr lang="en-GB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70A376-EFF9-4E6C-834A-C9DC2095EE3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Tartu Ülikool, Part ja Kull 2021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FDA82D-7F7D-428C-893D-FA7629A3FDD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9722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n-GB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GB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GB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B5EA65-3BEE-4674-A137-A4897EE6658E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Tartu Ülikool, Part ja Kull 2021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FDA82D-7F7D-428C-893D-FA7629A3FDD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78440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Klõpsake tiitlilaadi muutmiseks</a:t>
            </a:r>
            <a:endParaRPr lang="en-GB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GB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GB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5A6EB2-80ED-440D-B9A0-9CD24BBF39A0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Tartu Ülikool, Part ja Kull 2021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FDA82D-7F7D-428C-893D-FA7629A3FDD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80008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n-GB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DC02DA-5221-4D9A-92F9-C5AEF06DE2B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Tartu Ülikool, Part ja Kull 2021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FDA82D-7F7D-428C-893D-FA7629A3FDD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5491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369013-FBE0-4693-95D2-BB686788A97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Tartu Ülikool, Part ja Kull 2021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FDA82D-7F7D-428C-893D-FA7629A3FDD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842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t-EE" dirty="0" smtClean="0"/>
              <a:t>Klõpsake tiitlilaadi muutmiseks</a:t>
            </a:r>
            <a:endParaRPr lang="en-GB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t-EE" dirty="0" smtClean="0"/>
              <a:t>Klõpsake juhtslaidi teksti laadide redigeerimiseks</a:t>
            </a:r>
          </a:p>
          <a:p>
            <a:pPr lvl="1"/>
            <a:r>
              <a:rPr lang="et-EE" dirty="0" smtClean="0"/>
              <a:t>Teine tase</a:t>
            </a:r>
          </a:p>
          <a:p>
            <a:pPr lvl="2"/>
            <a:r>
              <a:rPr lang="et-EE" dirty="0" smtClean="0"/>
              <a:t>Kolmas tase</a:t>
            </a:r>
          </a:p>
          <a:p>
            <a:pPr lvl="3"/>
            <a:r>
              <a:rPr lang="et-EE" dirty="0" smtClean="0"/>
              <a:t>Neljas tase</a:t>
            </a:r>
          </a:p>
          <a:p>
            <a:pPr lvl="4"/>
            <a:r>
              <a:rPr lang="et-EE" dirty="0" smtClean="0"/>
              <a:t>Viies tase</a:t>
            </a:r>
            <a:endParaRPr lang="en-GB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2889-B758-4330-BFEE-7925BB55B0A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Tartu Ülikool, Part ja Kull 2021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C42B-85E9-4750-B40A-4DD1BC08EE0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42427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n-GB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GB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6CE7A2-A034-4B6F-A7AD-22D5FA76AD8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Tartu Ülikool, Part ja Kull 2021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FDA82D-7F7D-428C-893D-FA7629A3FDD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15675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n-GB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D08059-C753-4ADE-AA02-9A48ACC47AA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Tartu Ülikool, Part ja Kull 2021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FDA82D-7F7D-428C-893D-FA7629A3FDD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42142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n-GB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GB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1897F2-5770-4DDB-AF1F-D037AEFC169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Tartu Ülikool, Part ja Kull 2021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FDA82D-7F7D-428C-893D-FA7629A3FDD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15406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t-EE" smtClean="0"/>
              <a:t>Klõpsake tiitlilaadi muutmiseks</a:t>
            </a:r>
            <a:endParaRPr lang="en-GB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GB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E493A0-826A-4F41-9281-73AD7384816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Tartu Ülikool, Part ja Kull 2021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FDA82D-7F7D-428C-893D-FA7629A3FDD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1857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Klõpsake tiitlilaadi muutmiseks</a:t>
            </a:r>
            <a:endParaRPr lang="en-GB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73917-D95C-4D29-A677-A423B3C464C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Tartu Ülikool, Part ja Kull 2021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C42B-85E9-4750-B40A-4DD1BC08EE0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929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n-GB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GB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GB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A99C-4684-4ED4-9498-CA2C24DEB3F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Tartu Ülikool, Part ja Kull 2021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C42B-85E9-4750-B40A-4DD1BC08EE0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0410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Klõpsake tiitlilaadi muutmiseks</a:t>
            </a:r>
            <a:endParaRPr lang="en-GB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GB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GB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0679-BDD5-45F3-A2F3-664001A9518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Tartu Ülikool, Part ja Kull 2021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C42B-85E9-4750-B40A-4DD1BC08EE0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467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n-GB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0D24-F222-4168-81F1-BACC164E7B6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Tartu Ülikool, Part ja Kull 2021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C42B-85E9-4750-B40A-4DD1BC08EE0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372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F83C-E731-446C-8B6D-33C9AB7873B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Tartu Ülikool, Part ja Kull 2021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C42B-85E9-4750-B40A-4DD1BC08EE0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4369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n-GB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GB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E9EE-B43E-4C57-A660-12668BF59B7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Tartu Ülikool, Part ja Kull 2021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C42B-85E9-4750-B40A-4DD1BC08EE0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7477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n-GB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30A3-0E0F-4DCA-89A9-4F27540943E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Tartu Ülikool, Part ja Kull 2021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C42B-85E9-4750-B40A-4DD1BC08EE0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1116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Klõpsake tiitlilaadi muutmiseks</a:t>
            </a:r>
            <a:endParaRPr lang="en-GB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GB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E0A8D-9698-4C3C-A4BB-8B0FA4BFBF10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Tartu Ülikool, Part ja Kull 2021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1C42B-85E9-4750-B40A-4DD1BC08EE0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8866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Klõpsake tiitlilaadi muutmiseks</a:t>
            </a:r>
            <a:endParaRPr lang="en-GB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GB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3A1824-81DD-405F-9A35-FA2F4229AD3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29/11/2021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Tartu Ülikool, Part ja Kull 2021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8FDA82D-7F7D-428C-893D-FA7629A3FDD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370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iq.ee/kit/394/chapter/www.lasteabi.e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.png"/><Relationship Id="rId5" Type="http://schemas.openxmlformats.org/officeDocument/2006/relationships/hyperlink" Target="https://www.opiq.ee/kit/394/chapter/www.palunabi.ee/seksuaalvagivald" TargetMode="External"/><Relationship Id="rId4" Type="http://schemas.openxmlformats.org/officeDocument/2006/relationships/hyperlink" Target="https://www.opiq.ee/kit/394/chapter/www.palunabi.ee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iq.ee/kit/394/chapter/www.peaasi.e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www.opiq.ee/kit/394/chapter/www.seksuaaltervis.ee" TargetMode="External"/><Relationship Id="rId5" Type="http://schemas.openxmlformats.org/officeDocument/2006/relationships/hyperlink" Target="https://www2.politsei.ee/et/nouanded/veebikonstaabel/" TargetMode="External"/><Relationship Id="rId4" Type="http://schemas.openxmlformats.org/officeDocument/2006/relationships/hyperlink" Target="http://www.lahendus.net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lunabi.ee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://www.estl.ee/seksuaalv%C3%A4givald" TargetMode="External"/><Relationship Id="rId5" Type="http://schemas.openxmlformats.org/officeDocument/2006/relationships/hyperlink" Target="https://www2.politsei.ee/et/nouanded/noorele/kohtinguvagivald/" TargetMode="External"/><Relationship Id="rId4" Type="http://schemas.openxmlformats.org/officeDocument/2006/relationships/hyperlink" Target="http://www.kriminaalpoliitika.ee/perevagivald/noortele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2135560" y="1589227"/>
            <a:ext cx="7772400" cy="1470025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2821360" y="4414760"/>
            <a:ext cx="6400800" cy="1752600"/>
          </a:xfrm>
        </p:spPr>
        <p:txBody>
          <a:bodyPr>
            <a:normAutofit/>
          </a:bodyPr>
          <a:lstStyle/>
          <a:p>
            <a:r>
              <a:rPr lang="et-EE" sz="2400" dirty="0"/>
              <a:t>Merike Kull</a:t>
            </a:r>
          </a:p>
          <a:p>
            <a:r>
              <a:rPr lang="et-EE" sz="2400" dirty="0"/>
              <a:t>Kai Part</a:t>
            </a:r>
          </a:p>
          <a:p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36160" y="2564905"/>
            <a:ext cx="2848804" cy="3705193"/>
          </a:xfrm>
          <a:prstGeom prst="rect">
            <a:avLst/>
          </a:prstGeom>
        </p:spPr>
      </p:pic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Tartu Ülikool, Part ja Kull 2021</a:t>
            </a:r>
            <a:endParaRPr lang="en-GB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072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t-EE" sz="3600" dirty="0" smtClean="0">
                <a:latin typeface="+mn-lt"/>
              </a:rPr>
              <a:t>Nõu ja abi</a:t>
            </a:r>
            <a:endParaRPr lang="en-US" sz="3600" dirty="0">
              <a:latin typeface="+mn-lt"/>
            </a:endParaRPr>
          </a:p>
        </p:txBody>
      </p:sp>
      <p:pic>
        <p:nvPicPr>
          <p:cNvPr id="5" name="Picture 2" descr="https://www.jahipaun.ee/userfiles/image/products/bigThumb/life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7344139" y="1753799"/>
            <a:ext cx="3693509" cy="3058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15843" y="1682141"/>
            <a:ext cx="5181600" cy="4351339"/>
          </a:xfrm>
        </p:spPr>
        <p:txBody>
          <a:bodyPr/>
          <a:lstStyle/>
          <a:p>
            <a:pPr lvl="0"/>
            <a:r>
              <a:rPr lang="et-EE" sz="2400" dirty="0"/>
              <a:t>Kust võiks leida internetis teavet kohtinguvägivalla kohta? </a:t>
            </a:r>
            <a:endParaRPr lang="et-EE" sz="2400" dirty="0" smtClean="0"/>
          </a:p>
          <a:p>
            <a:pPr lvl="0"/>
            <a:endParaRPr lang="et-EE" sz="2400" dirty="0"/>
          </a:p>
          <a:p>
            <a:pPr lvl="0"/>
            <a:r>
              <a:rPr lang="et-EE" sz="2400" dirty="0"/>
              <a:t>Kelle poole võiks kohtinguvägivalla korral pöörduda? </a:t>
            </a:r>
            <a:endParaRPr lang="en-GB" sz="2400" dirty="0"/>
          </a:p>
          <a:p>
            <a:endParaRPr lang="en-GB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35382" y="5068835"/>
            <a:ext cx="5138505" cy="67706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121880" tIns="60940" rIns="121880" bIns="60940">
            <a:spAutoFit/>
          </a:bodyPr>
          <a:lstStyle/>
          <a:p>
            <a:pPr>
              <a:defRPr/>
            </a:pPr>
            <a:r>
              <a:rPr lang="et-EE" sz="3600" dirty="0">
                <a:solidFill>
                  <a:prstClr val="black">
                    <a:lumMod val="95000"/>
                    <a:lumOff val="5000"/>
                  </a:prstClr>
                </a:solidFill>
                <a:latin typeface="Calibri"/>
              </a:rPr>
              <a:t>NB! Nõu ja abi on olemas!</a:t>
            </a:r>
            <a:endParaRPr lang="en-US" sz="3600" dirty="0">
              <a:solidFill>
                <a:prstClr val="black">
                  <a:lumMod val="95000"/>
                  <a:lumOff val="5000"/>
                </a:prstClr>
              </a:solidFill>
              <a:latin typeface="Calibri"/>
            </a:endParaRPr>
          </a:p>
        </p:txBody>
      </p:sp>
      <p:sp>
        <p:nvSpPr>
          <p:cNvPr id="7" name="Jaluse kohatäid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Tartu </a:t>
            </a:r>
            <a:r>
              <a:rPr lang="fi-FI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Ülikool</a:t>
            </a:r>
            <a:r>
              <a:rPr lang="fi-FI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, </a:t>
            </a:r>
            <a:r>
              <a:rPr lang="fi-FI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Part</a:t>
            </a:r>
            <a:r>
              <a:rPr lang="fi-FI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, Kull, </a:t>
            </a:r>
            <a:r>
              <a:rPr lang="fi-FI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Pihla</a:t>
            </a:r>
            <a:r>
              <a:rPr lang="fi-FI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 2021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05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911424" y="260648"/>
            <a:ext cx="10515600" cy="1325563"/>
          </a:xfrm>
        </p:spPr>
        <p:txBody>
          <a:bodyPr/>
          <a:lstStyle/>
          <a:p>
            <a:r>
              <a:rPr lang="et-EE" dirty="0" smtClean="0"/>
              <a:t>Abitelefonid ja nõustamine</a:t>
            </a:r>
            <a:endParaRPr lang="en-GB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815413" y="1604797"/>
            <a:ext cx="10515600" cy="52532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t-EE" sz="2700" b="1" dirty="0" smtClean="0"/>
              <a:t>Lasteabitelefon </a:t>
            </a:r>
            <a:r>
              <a:rPr lang="et-EE" sz="3500" b="1" dirty="0" smtClean="0"/>
              <a:t>116 111</a:t>
            </a:r>
            <a:r>
              <a:rPr lang="et-EE" sz="3500" dirty="0" smtClean="0"/>
              <a:t> </a:t>
            </a:r>
            <a:r>
              <a:rPr lang="et-EE" sz="2700" dirty="0" smtClean="0"/>
              <a:t>ja </a:t>
            </a:r>
            <a:r>
              <a:rPr lang="et-EE" sz="2700" dirty="0" err="1" smtClean="0"/>
              <a:t>chat</a:t>
            </a:r>
            <a:r>
              <a:rPr lang="et-EE" sz="2700" dirty="0" smtClean="0"/>
              <a:t> </a:t>
            </a:r>
            <a:r>
              <a:rPr lang="fi-FI" sz="2700" u="sng" dirty="0" smtClean="0">
                <a:hlinkClick r:id="rId3"/>
              </a:rPr>
              <a:t>www.lasteabi.ee</a:t>
            </a:r>
            <a:endParaRPr lang="fi-FI" sz="2700" dirty="0" smtClean="0"/>
          </a:p>
          <a:p>
            <a:pPr>
              <a:buNone/>
            </a:pPr>
            <a:endParaRPr lang="et-EE" sz="2700" dirty="0" smtClean="0"/>
          </a:p>
          <a:p>
            <a:pPr>
              <a:buNone/>
            </a:pPr>
            <a:r>
              <a:rPr lang="en-GB" sz="2700" b="1" dirty="0" err="1" smtClean="0"/>
              <a:t>Ohvriabi</a:t>
            </a:r>
            <a:r>
              <a:rPr lang="en-GB" sz="2700" dirty="0" smtClean="0"/>
              <a:t>  </a:t>
            </a:r>
            <a:r>
              <a:rPr lang="en-GB" sz="2700" u="sng" dirty="0" smtClean="0">
                <a:hlinkClick r:id="rId4"/>
              </a:rPr>
              <a:t>www.palunabi.ee</a:t>
            </a:r>
            <a:r>
              <a:rPr lang="en-GB" sz="2700" dirty="0" smtClean="0"/>
              <a:t> </a:t>
            </a:r>
            <a:r>
              <a:rPr lang="en-GB" sz="2700" dirty="0" err="1" smtClean="0"/>
              <a:t>lehel</a:t>
            </a:r>
            <a:r>
              <a:rPr lang="en-GB" sz="2700" dirty="0" smtClean="0"/>
              <a:t> </a:t>
            </a:r>
            <a:r>
              <a:rPr lang="en-GB" sz="2700" dirty="0" err="1" smtClean="0"/>
              <a:t>saab</a:t>
            </a:r>
            <a:r>
              <a:rPr lang="en-GB" sz="2700" dirty="0" smtClean="0"/>
              <a:t> </a:t>
            </a:r>
            <a:r>
              <a:rPr lang="en-GB" sz="2700" dirty="0" err="1" smtClean="0"/>
              <a:t>alustada</a:t>
            </a:r>
            <a:r>
              <a:rPr lang="en-GB" sz="2700" dirty="0" smtClean="0"/>
              <a:t> </a:t>
            </a:r>
            <a:r>
              <a:rPr lang="en-GB" sz="2700" dirty="0" err="1" smtClean="0"/>
              <a:t>vestlust</a:t>
            </a:r>
            <a:r>
              <a:rPr lang="en-GB" sz="2700" dirty="0" smtClean="0"/>
              <a:t> </a:t>
            </a:r>
            <a:r>
              <a:rPr lang="en-GB" sz="2700" dirty="0" err="1" smtClean="0"/>
              <a:t>ja</a:t>
            </a:r>
            <a:r>
              <a:rPr lang="en-GB" sz="2700" dirty="0" smtClean="0"/>
              <a:t> </a:t>
            </a:r>
            <a:r>
              <a:rPr lang="en-GB" sz="2700" dirty="0" err="1" smtClean="0"/>
              <a:t>leida</a:t>
            </a:r>
            <a:r>
              <a:rPr lang="en-GB" sz="2700" dirty="0" smtClean="0"/>
              <a:t> </a:t>
            </a:r>
            <a:r>
              <a:rPr lang="en-GB" sz="2700" dirty="0" err="1" smtClean="0"/>
              <a:t>täpsemat</a:t>
            </a:r>
            <a:r>
              <a:rPr lang="en-GB" sz="2700" dirty="0" smtClean="0"/>
              <a:t> info </a:t>
            </a:r>
            <a:r>
              <a:rPr lang="en-GB" sz="2700" dirty="0" err="1" smtClean="0"/>
              <a:t>abitelefonide</a:t>
            </a:r>
            <a:r>
              <a:rPr lang="en-GB" sz="2700" dirty="0" smtClean="0"/>
              <a:t> </a:t>
            </a:r>
            <a:r>
              <a:rPr lang="en-GB" sz="2700" dirty="0" err="1" smtClean="0"/>
              <a:t>kohta</a:t>
            </a:r>
            <a:r>
              <a:rPr lang="et-EE" sz="2700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en-GB" sz="2300" dirty="0" err="1" smtClean="0"/>
              <a:t>Ohvriabi</a:t>
            </a:r>
            <a:r>
              <a:rPr lang="en-GB" sz="2300" dirty="0" smtClean="0"/>
              <a:t> </a:t>
            </a:r>
            <a:r>
              <a:rPr lang="en-GB" sz="2300" dirty="0" err="1" smtClean="0"/>
              <a:t>kriisitelefon</a:t>
            </a:r>
            <a:r>
              <a:rPr lang="en-GB" sz="2300" dirty="0" smtClean="0"/>
              <a:t> </a:t>
            </a:r>
            <a:r>
              <a:rPr lang="en-GB" sz="2300" b="1" dirty="0" smtClean="0"/>
              <a:t>116</a:t>
            </a:r>
            <a:r>
              <a:rPr lang="et-EE" sz="2300" b="1" dirty="0" smtClean="0"/>
              <a:t> </a:t>
            </a:r>
            <a:r>
              <a:rPr lang="en-GB" sz="2300" b="1" dirty="0" smtClean="0"/>
              <a:t>006</a:t>
            </a:r>
            <a:r>
              <a:rPr lang="en-GB" sz="2300" dirty="0" smtClean="0"/>
              <a:t> </a:t>
            </a:r>
            <a:endParaRPr lang="et-EE" sz="2300" dirty="0" smtClean="0"/>
          </a:p>
          <a:p>
            <a:pPr>
              <a:buFont typeface="Wingdings" pitchFamily="2" charset="2"/>
              <a:buChar char="ü"/>
            </a:pPr>
            <a:r>
              <a:rPr lang="en-GB" sz="2300" dirty="0" err="1" smtClean="0"/>
              <a:t>Vaimse</a:t>
            </a:r>
            <a:r>
              <a:rPr lang="en-GB" sz="2300" dirty="0" smtClean="0"/>
              <a:t> </a:t>
            </a:r>
            <a:r>
              <a:rPr lang="en-GB" sz="2300" dirty="0" err="1" smtClean="0"/>
              <a:t>tervise</a:t>
            </a:r>
            <a:r>
              <a:rPr lang="en-GB" sz="2300" dirty="0" smtClean="0"/>
              <a:t> </a:t>
            </a:r>
            <a:r>
              <a:rPr lang="en-GB" sz="2300" dirty="0" err="1" smtClean="0"/>
              <a:t>abi</a:t>
            </a:r>
            <a:r>
              <a:rPr lang="en-GB" sz="2300" dirty="0" smtClean="0"/>
              <a:t> </a:t>
            </a:r>
            <a:r>
              <a:rPr lang="en-GB" sz="2300" dirty="0" err="1" smtClean="0"/>
              <a:t>telefon</a:t>
            </a:r>
            <a:r>
              <a:rPr lang="et-EE" sz="2300" dirty="0" smtClean="0"/>
              <a:t> ja </a:t>
            </a:r>
            <a:r>
              <a:rPr lang="et-EE" sz="2300" dirty="0" err="1" smtClean="0"/>
              <a:t>chat</a:t>
            </a:r>
            <a:r>
              <a:rPr lang="en-GB" sz="2300" dirty="0" smtClean="0"/>
              <a:t> </a:t>
            </a:r>
            <a:r>
              <a:rPr lang="en-GB" sz="2300" b="1" dirty="0" smtClean="0"/>
              <a:t>6604500</a:t>
            </a:r>
            <a:r>
              <a:rPr lang="en-GB" sz="2300" dirty="0" smtClean="0"/>
              <a:t> </a:t>
            </a:r>
            <a:r>
              <a:rPr lang="en-GB" sz="2300" dirty="0" err="1" smtClean="0"/>
              <a:t>igat</a:t>
            </a:r>
            <a:r>
              <a:rPr lang="en-GB" sz="2300" dirty="0" smtClean="0"/>
              <a:t> </a:t>
            </a:r>
            <a:r>
              <a:rPr lang="en-GB" sz="2300" dirty="0" err="1" smtClean="0"/>
              <a:t>liiki</a:t>
            </a:r>
            <a:r>
              <a:rPr lang="en-GB" sz="2300" dirty="0" smtClean="0"/>
              <a:t> </a:t>
            </a:r>
            <a:r>
              <a:rPr lang="en-GB" sz="2300" dirty="0" err="1" smtClean="0"/>
              <a:t>vaimse</a:t>
            </a:r>
            <a:r>
              <a:rPr lang="en-GB" sz="2300" dirty="0" smtClean="0"/>
              <a:t> </a:t>
            </a:r>
            <a:r>
              <a:rPr lang="en-GB" sz="2300" dirty="0" err="1" smtClean="0"/>
              <a:t>tervise</a:t>
            </a:r>
            <a:r>
              <a:rPr lang="en-GB" sz="2300" dirty="0" smtClean="0"/>
              <a:t> </a:t>
            </a:r>
            <a:r>
              <a:rPr lang="en-GB" sz="2300" dirty="0" err="1" smtClean="0"/>
              <a:t>murede</a:t>
            </a:r>
            <a:r>
              <a:rPr lang="en-GB" sz="2300" dirty="0" smtClean="0"/>
              <a:t> </a:t>
            </a:r>
            <a:r>
              <a:rPr lang="en-GB" sz="2300" dirty="0" err="1" smtClean="0"/>
              <a:t>korral</a:t>
            </a:r>
            <a:endParaRPr lang="et-EE" sz="2300" dirty="0" smtClean="0"/>
          </a:p>
          <a:p>
            <a:pPr>
              <a:buFont typeface="Wingdings" pitchFamily="2" charset="2"/>
              <a:buChar char="ü"/>
            </a:pPr>
            <a:r>
              <a:rPr lang="en-GB" sz="2300" dirty="0" err="1" smtClean="0"/>
              <a:t>Vägivallast</a:t>
            </a:r>
            <a:r>
              <a:rPr lang="en-GB" sz="2300" dirty="0" smtClean="0"/>
              <a:t> </a:t>
            </a:r>
            <a:r>
              <a:rPr lang="en-GB" sz="2300" dirty="0" err="1" smtClean="0"/>
              <a:t>loobumise</a:t>
            </a:r>
            <a:r>
              <a:rPr lang="en-GB" sz="2300" dirty="0" smtClean="0"/>
              <a:t> </a:t>
            </a:r>
            <a:r>
              <a:rPr lang="en-GB" sz="2300" dirty="0" err="1" smtClean="0"/>
              <a:t>tugiliin</a:t>
            </a:r>
            <a:r>
              <a:rPr lang="en-GB" sz="2300" dirty="0" smtClean="0"/>
              <a:t> </a:t>
            </a:r>
            <a:r>
              <a:rPr lang="en-GB" sz="2300" b="1" dirty="0" smtClean="0"/>
              <a:t>6606077</a:t>
            </a:r>
            <a:endParaRPr lang="et-EE" sz="2300" b="1" dirty="0" smtClean="0"/>
          </a:p>
          <a:p>
            <a:pPr>
              <a:buNone/>
            </a:pPr>
            <a:endParaRPr lang="et-EE" sz="2700" b="1" dirty="0" smtClean="0"/>
          </a:p>
          <a:p>
            <a:pPr>
              <a:buNone/>
            </a:pPr>
            <a:r>
              <a:rPr lang="en-GB" sz="2700" b="1" dirty="0" err="1" smtClean="0"/>
              <a:t>Seksuaalvägivalla</a:t>
            </a:r>
            <a:r>
              <a:rPr lang="en-GB" sz="2700" b="1" dirty="0" smtClean="0"/>
              <a:t> </a:t>
            </a:r>
            <a:r>
              <a:rPr lang="en-GB" sz="2700" b="1" dirty="0" err="1" smtClean="0"/>
              <a:t>kriisiabikeskused</a:t>
            </a:r>
            <a:r>
              <a:rPr lang="en-GB" sz="2700" b="1" dirty="0" smtClean="0"/>
              <a:t> </a:t>
            </a:r>
            <a:r>
              <a:rPr lang="en-GB" sz="2700" dirty="0" smtClean="0"/>
              <a:t>– </a:t>
            </a:r>
            <a:r>
              <a:rPr lang="et-EE" sz="2700" dirty="0" smtClean="0"/>
              <a:t>24h </a:t>
            </a:r>
            <a:r>
              <a:rPr lang="en-GB" sz="2700" dirty="0" err="1" smtClean="0"/>
              <a:t>abi</a:t>
            </a:r>
            <a:r>
              <a:rPr lang="en-GB" sz="2700" dirty="0" smtClean="0"/>
              <a:t> 7 </a:t>
            </a:r>
            <a:r>
              <a:rPr lang="en-GB" sz="2700" dirty="0" err="1" smtClean="0"/>
              <a:t>päeva</a:t>
            </a:r>
            <a:r>
              <a:rPr lang="en-GB" sz="2700" dirty="0" smtClean="0"/>
              <a:t> </a:t>
            </a:r>
            <a:r>
              <a:rPr lang="en-GB" sz="2700" dirty="0" err="1" smtClean="0"/>
              <a:t>jooksul</a:t>
            </a:r>
            <a:r>
              <a:rPr lang="en-GB" sz="2700" dirty="0" smtClean="0"/>
              <a:t> </a:t>
            </a:r>
            <a:r>
              <a:rPr lang="en-GB" sz="2700" dirty="0" err="1" smtClean="0"/>
              <a:t>pärast</a:t>
            </a:r>
            <a:r>
              <a:rPr lang="en-GB" sz="2700" dirty="0" smtClean="0"/>
              <a:t> </a:t>
            </a:r>
            <a:r>
              <a:rPr lang="en-GB" sz="2700" dirty="0" err="1" smtClean="0"/>
              <a:t>seksuaalvägivalda</a:t>
            </a:r>
            <a:r>
              <a:rPr lang="en-GB" sz="2700" dirty="0" smtClean="0"/>
              <a:t> </a:t>
            </a:r>
            <a:r>
              <a:rPr lang="en-GB" sz="2700" u="sng" dirty="0" smtClean="0">
                <a:hlinkClick r:id="rId5"/>
              </a:rPr>
              <a:t>www.palunabi.ee/seksuaalvagivald</a:t>
            </a:r>
            <a:endParaRPr lang="et-EE" sz="2700" dirty="0" smtClean="0"/>
          </a:p>
          <a:p>
            <a:pPr>
              <a:buNone/>
            </a:pPr>
            <a:r>
              <a:rPr lang="et-EE" sz="2700" b="1" dirty="0" smtClean="0"/>
              <a:t>Naiste Tugikeskused</a:t>
            </a:r>
          </a:p>
          <a:p>
            <a:pPr>
              <a:buNone/>
            </a:pPr>
            <a:r>
              <a:rPr lang="et-EE" sz="2700" b="1" dirty="0" smtClean="0"/>
              <a:t>Politsei 112</a:t>
            </a:r>
          </a:p>
          <a:p>
            <a:pPr>
              <a:buNone/>
            </a:pPr>
            <a:endParaRPr lang="en-GB" sz="27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795905" y="996662"/>
            <a:ext cx="224790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6270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Nõustamine internetis</a:t>
            </a:r>
            <a:endParaRPr lang="en-GB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41960" y="1825624"/>
            <a:ext cx="11222659" cy="4351339"/>
          </a:xfrm>
        </p:spPr>
        <p:txBody>
          <a:bodyPr>
            <a:normAutofit/>
          </a:bodyPr>
          <a:lstStyle/>
          <a:p>
            <a:r>
              <a:rPr lang="nn-NO" sz="2700" dirty="0" smtClean="0"/>
              <a:t>Psühholoogiline abi </a:t>
            </a:r>
            <a:r>
              <a:rPr lang="nn-NO" sz="2700" u="sng" dirty="0" smtClean="0">
                <a:hlinkClick r:id="rId3"/>
              </a:rPr>
              <a:t>www.peaasi.ee</a:t>
            </a:r>
            <a:r>
              <a:rPr lang="nn-NO" sz="2700" dirty="0" smtClean="0"/>
              <a:t>, </a:t>
            </a:r>
            <a:r>
              <a:rPr lang="nn-NO" sz="2700" u="sng" dirty="0" smtClean="0">
                <a:hlinkClick r:id="rId4"/>
              </a:rPr>
              <a:t>www.lahendus.net</a:t>
            </a:r>
            <a:endParaRPr lang="et-EE" sz="2700" u="sng" dirty="0" smtClean="0"/>
          </a:p>
          <a:p>
            <a:pPr marL="0" indent="0">
              <a:buNone/>
            </a:pPr>
            <a:endParaRPr lang="et-EE" sz="2700" dirty="0" smtClean="0"/>
          </a:p>
          <a:p>
            <a:r>
              <a:rPr lang="en-GB" sz="2700" dirty="0" err="1" smtClean="0"/>
              <a:t>Veebikonstaabel</a:t>
            </a:r>
            <a:r>
              <a:rPr lang="en-GB" sz="2700" dirty="0" smtClean="0"/>
              <a:t> </a:t>
            </a:r>
            <a:r>
              <a:rPr lang="en-GB" sz="2700" u="sng" dirty="0" smtClean="0">
                <a:hlinkClick r:id="rId5"/>
              </a:rPr>
              <a:t>https://www2.politsei.ee/et/nouanded/veebikonstaabel/</a:t>
            </a:r>
            <a:endParaRPr lang="et-EE" sz="2700" u="sng" dirty="0" smtClean="0"/>
          </a:p>
          <a:p>
            <a:pPr marL="0" indent="0">
              <a:buNone/>
            </a:pPr>
            <a:endParaRPr lang="en-GB" sz="2700" dirty="0" smtClean="0"/>
          </a:p>
          <a:p>
            <a:r>
              <a:rPr lang="nn-NO" sz="2700" dirty="0" smtClean="0"/>
              <a:t>Noorte seksuaaltervisealane internetinõustamine </a:t>
            </a:r>
            <a:r>
              <a:rPr lang="nn-NO" sz="2700" u="sng" dirty="0" smtClean="0">
                <a:hlinkClick r:id="rId6"/>
              </a:rPr>
              <a:t>www.seksuaaltervis.ee</a:t>
            </a:r>
            <a:endParaRPr lang="nn-NO" sz="2700" dirty="0" smtClean="0"/>
          </a:p>
          <a:p>
            <a:pPr>
              <a:buNone/>
            </a:pPr>
            <a:endParaRPr lang="en-GB" sz="3200" dirty="0" smtClean="0"/>
          </a:p>
          <a:p>
            <a:pPr lvl="0">
              <a:buNone/>
            </a:pPr>
            <a:endParaRPr lang="en-GB" sz="3200" dirty="0" smtClean="0"/>
          </a:p>
          <a:p>
            <a:pPr>
              <a:buNone/>
            </a:pPr>
            <a:endParaRPr lang="en-GB" sz="3200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Tartu </a:t>
            </a:r>
            <a:r>
              <a:rPr lang="fi-FI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Ülikool</a:t>
            </a:r>
            <a:r>
              <a:rPr lang="fi-FI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, </a:t>
            </a:r>
            <a:r>
              <a:rPr lang="fi-FI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Part</a:t>
            </a:r>
            <a:r>
              <a:rPr lang="fi-FI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, Kull, </a:t>
            </a:r>
            <a:r>
              <a:rPr lang="fi-FI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Pihla</a:t>
            </a:r>
            <a:r>
              <a:rPr lang="fi-FI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 2021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54348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Teave kohtinguvägivalla kohta</a:t>
            </a:r>
            <a:endParaRPr lang="en-GB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3876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400" dirty="0" err="1" smtClean="0"/>
              <a:t>Ohvriabi</a:t>
            </a:r>
            <a:r>
              <a:rPr lang="en-GB" sz="2400" dirty="0" smtClean="0"/>
              <a:t> </a:t>
            </a:r>
            <a:r>
              <a:rPr lang="en-GB" sz="2400" u="sng" dirty="0" smtClean="0">
                <a:hlinkClick r:id="rId3"/>
              </a:rPr>
              <a:t>http://www.palunabi.ee/</a:t>
            </a:r>
            <a:r>
              <a:rPr lang="et-EE" sz="2400" dirty="0" smtClean="0"/>
              <a:t>, pöördumine</a:t>
            </a:r>
          </a:p>
          <a:p>
            <a:r>
              <a:rPr lang="en-GB" sz="2400" dirty="0" err="1" smtClean="0"/>
              <a:t>lähisuhte</a:t>
            </a:r>
            <a:r>
              <a:rPr lang="en-GB" sz="2400" dirty="0" smtClean="0"/>
              <a:t>-, </a:t>
            </a:r>
            <a:r>
              <a:rPr lang="en-GB" sz="2400" dirty="0" err="1" smtClean="0"/>
              <a:t>kohtingu</a:t>
            </a:r>
            <a:r>
              <a:rPr lang="en-GB" sz="2400" dirty="0" smtClean="0"/>
              <a:t>- </a:t>
            </a:r>
            <a:r>
              <a:rPr lang="en-GB" sz="2400" dirty="0" err="1" smtClean="0"/>
              <a:t>ja</a:t>
            </a:r>
            <a:r>
              <a:rPr lang="en-GB" sz="2400" dirty="0" smtClean="0"/>
              <a:t> </a:t>
            </a:r>
            <a:r>
              <a:rPr lang="en-GB" sz="2400" dirty="0" err="1" smtClean="0"/>
              <a:t>seksuaalvägival</a:t>
            </a:r>
            <a:r>
              <a:rPr lang="et-EE" sz="2400" dirty="0" smtClean="0"/>
              <a:t>la korral</a:t>
            </a:r>
            <a:r>
              <a:rPr lang="en-GB" sz="2400" dirty="0" smtClean="0"/>
              <a:t> </a:t>
            </a:r>
            <a:endParaRPr lang="et-EE" sz="2400" dirty="0" smtClean="0"/>
          </a:p>
          <a:p>
            <a:r>
              <a:rPr lang="en-GB" sz="2400" dirty="0" err="1" smtClean="0"/>
              <a:t>vägivalla</a:t>
            </a:r>
            <a:r>
              <a:rPr lang="en-GB" sz="2400" dirty="0" smtClean="0"/>
              <a:t> </a:t>
            </a:r>
            <a:r>
              <a:rPr lang="en-GB" sz="2400" dirty="0" err="1" smtClean="0"/>
              <a:t>pealtnägemise</a:t>
            </a:r>
            <a:r>
              <a:rPr lang="en-GB" sz="2400" dirty="0" smtClean="0"/>
              <a:t>, </a:t>
            </a:r>
            <a:r>
              <a:rPr lang="en-GB" sz="2400" dirty="0" err="1" smtClean="0"/>
              <a:t>lastevastase</a:t>
            </a:r>
            <a:r>
              <a:rPr lang="en-GB" sz="2400" dirty="0" smtClean="0"/>
              <a:t> </a:t>
            </a:r>
            <a:r>
              <a:rPr lang="en-GB" sz="2400" dirty="0" err="1" smtClean="0"/>
              <a:t>vägivalla</a:t>
            </a:r>
            <a:r>
              <a:rPr lang="en-GB" sz="2400" dirty="0" smtClean="0"/>
              <a:t>, </a:t>
            </a:r>
            <a:r>
              <a:rPr lang="en-GB" sz="2400" dirty="0" err="1" smtClean="0"/>
              <a:t>ahistava</a:t>
            </a:r>
            <a:r>
              <a:rPr lang="en-GB" sz="2400" dirty="0" smtClean="0"/>
              <a:t> </a:t>
            </a:r>
            <a:r>
              <a:rPr lang="en-GB" sz="2400" dirty="0" err="1" smtClean="0"/>
              <a:t>jälitamise</a:t>
            </a:r>
            <a:r>
              <a:rPr lang="et-EE" sz="2400" dirty="0" smtClean="0"/>
              <a:t> korral</a:t>
            </a:r>
          </a:p>
          <a:p>
            <a:r>
              <a:rPr lang="en-GB" sz="2400" dirty="0" err="1" smtClean="0"/>
              <a:t>inimkaubanduse</a:t>
            </a:r>
            <a:r>
              <a:rPr lang="en-GB" sz="2400" dirty="0" smtClean="0"/>
              <a:t> </a:t>
            </a:r>
            <a:r>
              <a:rPr lang="et-EE" sz="2400" dirty="0" smtClean="0"/>
              <a:t>korral</a:t>
            </a:r>
          </a:p>
          <a:p>
            <a:endParaRPr lang="et-EE" sz="2400" u="sng" dirty="0" smtClean="0"/>
          </a:p>
          <a:p>
            <a:pPr>
              <a:buNone/>
            </a:pPr>
            <a:r>
              <a:rPr lang="et-EE" sz="2400" dirty="0" smtClean="0"/>
              <a:t>Justiitsministeerium  </a:t>
            </a:r>
            <a:r>
              <a:rPr lang="et-EE" sz="2400" u="sng" dirty="0" err="1" smtClean="0">
                <a:hlinkClick r:id="rId4"/>
              </a:rPr>
              <a:t>www.kriminaalpoliitika.ee/perevagivald/noortele</a:t>
            </a:r>
            <a:endParaRPr lang="et-EE" sz="2400" u="sng" dirty="0" smtClean="0"/>
          </a:p>
          <a:p>
            <a:pPr>
              <a:buNone/>
            </a:pPr>
            <a:endParaRPr lang="et-EE" sz="2400" dirty="0" smtClean="0"/>
          </a:p>
          <a:p>
            <a:pPr>
              <a:buNone/>
            </a:pPr>
            <a:r>
              <a:rPr lang="et-EE" sz="2400" dirty="0" smtClean="0"/>
              <a:t>Politsei </a:t>
            </a:r>
            <a:r>
              <a:rPr lang="en-GB" sz="2400" u="sng" dirty="0" smtClean="0">
                <a:hlinkClick r:id="rId5"/>
              </a:rPr>
              <a:t>https://www2.politsei.ee/et/nouanded/noorele/kohtinguvagivald/</a:t>
            </a:r>
            <a:endParaRPr lang="en-GB" sz="2400" dirty="0" smtClean="0"/>
          </a:p>
          <a:p>
            <a:pPr>
              <a:buNone/>
            </a:pPr>
            <a:endParaRPr lang="et-EE" sz="2400" dirty="0" smtClean="0"/>
          </a:p>
          <a:p>
            <a:pPr>
              <a:buNone/>
            </a:pPr>
            <a:r>
              <a:rPr lang="et-EE" sz="2400" dirty="0" smtClean="0"/>
              <a:t>Eesti Seksuaaltervise Liit </a:t>
            </a:r>
            <a:r>
              <a:rPr lang="en-GB" sz="2400" u="sng" dirty="0" smtClean="0">
                <a:hlinkClick r:id="rId6"/>
              </a:rPr>
              <a:t>http://www.estl.ee/seksuaalv%C3%A4givald</a:t>
            </a:r>
            <a:endParaRPr lang="et-EE" sz="2400" u="sng" dirty="0" smtClean="0"/>
          </a:p>
          <a:p>
            <a:pPr>
              <a:buNone/>
            </a:pPr>
            <a:endParaRPr lang="et-EE" sz="3200" u="sng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t-EE" u="sng" dirty="0" smtClean="0"/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49270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Arst või nõustaja</a:t>
            </a:r>
            <a:endParaRPr lang="en-GB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840479"/>
          </a:xfrm>
        </p:spPr>
        <p:txBody>
          <a:bodyPr>
            <a:normAutofit fontScale="92500" lnSpcReduction="10000"/>
          </a:bodyPr>
          <a:lstStyle/>
          <a:p>
            <a:r>
              <a:rPr lang="et-EE" sz="2600" dirty="0" smtClean="0"/>
              <a:t>Noorte nõustamiskeskused </a:t>
            </a:r>
          </a:p>
          <a:p>
            <a:endParaRPr lang="et-EE" sz="2600" dirty="0" smtClean="0"/>
          </a:p>
          <a:p>
            <a:r>
              <a:rPr lang="et-EE" sz="2600" dirty="0" smtClean="0"/>
              <a:t>Perearst, eriarst</a:t>
            </a:r>
          </a:p>
          <a:p>
            <a:endParaRPr lang="et-EE" sz="2600" dirty="0" smtClean="0"/>
          </a:p>
          <a:p>
            <a:r>
              <a:rPr lang="et-EE" sz="2600" dirty="0" smtClean="0"/>
              <a:t>Haigla</a:t>
            </a:r>
          </a:p>
          <a:p>
            <a:endParaRPr lang="et-EE" sz="2600" dirty="0" smtClean="0"/>
          </a:p>
          <a:p>
            <a:r>
              <a:rPr lang="et-EE" sz="2600" dirty="0" smtClean="0"/>
              <a:t>Psühholoog</a:t>
            </a:r>
          </a:p>
          <a:p>
            <a:endParaRPr lang="et-EE" sz="2600" dirty="0" smtClean="0"/>
          </a:p>
          <a:p>
            <a:r>
              <a:rPr lang="et-EE" sz="2600" dirty="0" smtClean="0"/>
              <a:t>Õpetaja ja kooli tugispetsialist (psühholoog, sotsiaalpedagoog, kooliõde)</a:t>
            </a:r>
          </a:p>
          <a:p>
            <a:pPr>
              <a:buNone/>
            </a:pPr>
            <a:endParaRPr lang="et-EE" dirty="0" smtClean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Tartu </a:t>
            </a:r>
            <a:r>
              <a:rPr lang="fi-FI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Ülikool</a:t>
            </a:r>
            <a:r>
              <a:rPr lang="fi-FI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, </a:t>
            </a:r>
            <a:r>
              <a:rPr lang="fi-FI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Part</a:t>
            </a:r>
            <a:r>
              <a:rPr lang="fi-FI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, Kull, </a:t>
            </a:r>
            <a:r>
              <a:rPr lang="fi-FI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Pihla</a:t>
            </a:r>
            <a:r>
              <a:rPr lang="fi-FI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 2021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517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>
                <a:solidFill>
                  <a:srgbClr val="0070C0"/>
                </a:solidFill>
              </a:rPr>
              <a:t>Tund 4</a:t>
            </a:r>
            <a:br>
              <a:rPr lang="et-EE" dirty="0" smtClean="0">
                <a:solidFill>
                  <a:srgbClr val="0070C0"/>
                </a:solidFill>
              </a:rPr>
            </a:br>
            <a:r>
              <a:rPr lang="et-EE" dirty="0" smtClean="0">
                <a:solidFill>
                  <a:srgbClr val="0070C0"/>
                </a:solidFill>
              </a:rPr>
              <a:t>Lahendused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Tartu </a:t>
            </a:r>
            <a:r>
              <a:rPr lang="fi-FI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Ülikool</a:t>
            </a:r>
            <a:r>
              <a:rPr lang="fi-FI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, Part ja Kull 2021</a:t>
            </a:r>
            <a:endParaRPr lang="en-GB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40853" y="602557"/>
            <a:ext cx="79850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dirty="0"/>
              <a:t>TERVED JA TURVALISED </a:t>
            </a:r>
            <a:r>
              <a:rPr lang="fi-FI" dirty="0" smtClean="0"/>
              <a:t>SUHTED:</a:t>
            </a:r>
            <a:r>
              <a:rPr lang="et-EE" dirty="0" smtClean="0"/>
              <a:t> </a:t>
            </a:r>
            <a:r>
              <a:rPr lang="fi-FI" dirty="0" err="1" smtClean="0"/>
              <a:t>noorte</a:t>
            </a:r>
            <a:r>
              <a:rPr lang="fi-FI" dirty="0" smtClean="0"/>
              <a:t> </a:t>
            </a:r>
            <a:r>
              <a:rPr lang="fi-FI" dirty="0" err="1"/>
              <a:t>kohtinguvägivalla</a:t>
            </a:r>
            <a:r>
              <a:rPr lang="fi-FI" dirty="0"/>
              <a:t> </a:t>
            </a:r>
            <a:r>
              <a:rPr lang="fi-FI" dirty="0" err="1"/>
              <a:t>ennetamine</a:t>
            </a:r>
            <a:r>
              <a:rPr lang="fi-FI" dirty="0"/>
              <a:t/>
            </a:r>
            <a:br>
              <a:rPr lang="fi-FI" dirty="0"/>
            </a:b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xmlns="" val="200739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Lahendused?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z="2400" dirty="0" smtClean="0"/>
              <a:t>Mina-teate </a:t>
            </a:r>
            <a:r>
              <a:rPr lang="et-EE" sz="2400" dirty="0"/>
              <a:t>kasutamine on üks vägivallavaba lahendusi otsivatest viisidest enda tunnete ja soovide selgitamisel. </a:t>
            </a:r>
            <a:endParaRPr lang="et-EE" sz="2400" dirty="0" smtClean="0"/>
          </a:p>
          <a:p>
            <a:pPr lvl="0"/>
            <a:endParaRPr lang="et-EE" sz="2400" dirty="0" smtClean="0"/>
          </a:p>
          <a:p>
            <a:pPr lvl="0"/>
            <a:r>
              <a:rPr lang="et-EE" sz="2400" dirty="0" smtClean="0"/>
              <a:t>Sõnastage individuaalselt/paaris- </a:t>
            </a:r>
            <a:r>
              <a:rPr lang="et-EE" sz="2400" dirty="0"/>
              <a:t>või rühmatööna </a:t>
            </a:r>
            <a:r>
              <a:rPr lang="et-EE" sz="2400" dirty="0" smtClean="0"/>
              <a:t>mina-teade:</a:t>
            </a:r>
          </a:p>
          <a:p>
            <a:pPr marL="0" indent="0" algn="ctr">
              <a:buNone/>
            </a:pPr>
            <a:endParaRPr lang="et-EE" sz="2400" dirty="0"/>
          </a:p>
          <a:p>
            <a:pPr marL="0" indent="0" algn="ctr">
              <a:buNone/>
            </a:pPr>
            <a:r>
              <a:rPr lang="et-EE" sz="2400" b="1" dirty="0" smtClean="0">
                <a:solidFill>
                  <a:schemeClr val="accent5">
                    <a:lumMod val="75000"/>
                  </a:schemeClr>
                </a:solidFill>
              </a:rPr>
              <a:t>Olukorra kirjeldus + tunne + soov</a:t>
            </a:r>
          </a:p>
          <a:p>
            <a:pPr marL="0" indent="0">
              <a:buNone/>
            </a:pPr>
            <a:endParaRPr lang="et-EE" sz="2400" dirty="0" smtClean="0"/>
          </a:p>
          <a:p>
            <a:pPr lvl="0"/>
            <a:r>
              <a:rPr lang="et-EE" sz="2400" dirty="0" smtClean="0"/>
              <a:t>Harjutage </a:t>
            </a:r>
            <a:r>
              <a:rPr lang="et-EE" sz="2400" dirty="0"/>
              <a:t>mina-teate sõnastamist ja edastamist.</a:t>
            </a:r>
            <a:endParaRPr lang="en-US" sz="2400" dirty="0"/>
          </a:p>
          <a:p>
            <a:endParaRPr lang="en-US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Tartu </a:t>
            </a:r>
            <a:r>
              <a:rPr lang="fi-FI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Ülikool</a:t>
            </a:r>
            <a:r>
              <a:rPr lang="fi-FI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, </a:t>
            </a:r>
            <a:r>
              <a:rPr lang="fi-FI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Part</a:t>
            </a:r>
            <a:r>
              <a:rPr lang="fi-FI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, Kull, </a:t>
            </a:r>
            <a:r>
              <a:rPr lang="fi-FI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Pihla</a:t>
            </a:r>
            <a:r>
              <a:rPr lang="fi-FI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 2021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724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Kuidas peaks käituma?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t-EE" sz="2400" dirty="0" smtClean="0"/>
              <a:t>Loe kiri läbi!</a:t>
            </a:r>
          </a:p>
          <a:p>
            <a:pPr lvl="0">
              <a:buNone/>
            </a:pPr>
            <a:r>
              <a:rPr lang="et-EE" sz="2400" dirty="0" smtClean="0"/>
              <a:t>Millised on parimad lahendusvariandid, mis aitaks kirja saatjal oma olukorda lahendada?</a:t>
            </a:r>
          </a:p>
        </p:txBody>
      </p:sp>
      <p:pic>
        <p:nvPicPr>
          <p:cNvPr id="4" name="Picture 5" descr="https://encrypted-tbn1.gstatic.com/images?q=tbn:ANd9GcTjOrc64jeeeMpNBqDDzuJzTC-8gvEL3i6CgUTDZtEtf86c_jDhX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12480" y="4148158"/>
            <a:ext cx="2116092" cy="1443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Tartu </a:t>
            </a:r>
            <a:r>
              <a:rPr lang="fi-FI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Ülikool</a:t>
            </a:r>
            <a:r>
              <a:rPr lang="fi-FI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, </a:t>
            </a:r>
            <a:r>
              <a:rPr lang="fi-FI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Part</a:t>
            </a:r>
            <a:r>
              <a:rPr lang="fi-FI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, Kull, </a:t>
            </a:r>
            <a:r>
              <a:rPr lang="fi-FI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Pihla</a:t>
            </a:r>
            <a:r>
              <a:rPr lang="fi-FI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 2021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062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aluse kohatäid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>
                <a:solidFill>
                  <a:prstClr val="black">
                    <a:tint val="75000"/>
                  </a:prstClr>
                </a:solidFill>
              </a:rPr>
              <a:t>Tartu </a:t>
            </a:r>
            <a:r>
              <a:rPr lang="fi-FI" dirty="0" err="1" smtClean="0">
                <a:solidFill>
                  <a:prstClr val="black">
                    <a:tint val="75000"/>
                  </a:prstClr>
                </a:solidFill>
              </a:rPr>
              <a:t>Ülikool</a:t>
            </a:r>
            <a:r>
              <a:rPr lang="fi-FI" dirty="0" smtClean="0">
                <a:solidFill>
                  <a:prstClr val="black">
                    <a:tint val="75000"/>
                  </a:prstClr>
                </a:solidFill>
              </a:rPr>
              <a:t>, </a:t>
            </a:r>
            <a:r>
              <a:rPr lang="fi-FI" dirty="0" err="1" smtClean="0">
                <a:solidFill>
                  <a:prstClr val="black">
                    <a:tint val="75000"/>
                  </a:prstClr>
                </a:solidFill>
              </a:rPr>
              <a:t>Part</a:t>
            </a:r>
            <a:r>
              <a:rPr lang="fi-FI" dirty="0" smtClean="0">
                <a:solidFill>
                  <a:prstClr val="black">
                    <a:tint val="75000"/>
                  </a:prstClr>
                </a:solidFill>
              </a:rPr>
              <a:t>, Kull, </a:t>
            </a:r>
            <a:r>
              <a:rPr lang="fi-FI" dirty="0" err="1" smtClean="0">
                <a:solidFill>
                  <a:prstClr val="black">
                    <a:tint val="75000"/>
                  </a:prstClr>
                </a:solidFill>
              </a:rPr>
              <a:t>Pihla</a:t>
            </a:r>
            <a:r>
              <a:rPr lang="fi-FI" dirty="0" smtClean="0">
                <a:solidFill>
                  <a:prstClr val="black">
                    <a:tint val="75000"/>
                  </a:prstClr>
                </a:solidFill>
              </a:rPr>
              <a:t> 2021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432" y="1196752"/>
            <a:ext cx="11437136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 smtClean="0"/>
              <a:t>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et-EE" dirty="0" smtClean="0"/>
              <a:t> </a:t>
            </a:r>
            <a:r>
              <a:rPr lang="et-EE" sz="2400" dirty="0"/>
              <a:t>A peaks </a:t>
            </a:r>
            <a:r>
              <a:rPr lang="et-EE" sz="2400" dirty="0" smtClean="0"/>
              <a:t>KEHTESTAVALT VÄLJA ÜTLEMA: </a:t>
            </a:r>
            <a:r>
              <a:rPr lang="et-EE" sz="2400" dirty="0"/>
              <a:t>„Mulle ei sobi selline suhe, kus ma pean kogu aeg aru andma ja ma tunnen hirmu ja ebakindlust ning ma soovin selle suhte lõpetada“ (mina-teade</a:t>
            </a:r>
            <a:r>
              <a:rPr lang="et-EE" sz="2400" dirty="0" smtClean="0"/>
              <a:t>);</a:t>
            </a:r>
          </a:p>
          <a:p>
            <a:pPr marL="0" lvl="0" indent="0">
              <a:buNone/>
            </a:pPr>
            <a:endParaRPr lang="et-EE" sz="2400" dirty="0" smtClean="0"/>
          </a:p>
          <a:p>
            <a:pPr lvl="0">
              <a:buFont typeface="Wingdings" panose="05000000000000000000" pitchFamily="2" charset="2"/>
              <a:buChar char="ü"/>
            </a:pPr>
            <a:r>
              <a:rPr lang="et-EE" sz="2400" dirty="0" smtClean="0"/>
              <a:t>Valima rääkimiseks turvalise koha;</a:t>
            </a:r>
          </a:p>
          <a:p>
            <a:pPr lvl="0">
              <a:buNone/>
            </a:pPr>
            <a:r>
              <a:rPr lang="et-EE" sz="2400" dirty="0" smtClean="0"/>
              <a:t>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t-EE" sz="2400" dirty="0" smtClean="0"/>
              <a:t> A peaks OTSIMA ABI (info </a:t>
            </a:r>
            <a:r>
              <a:rPr lang="et-EE" sz="2400" dirty="0"/>
              <a:t>ja abi saamise võimalused</a:t>
            </a:r>
            <a:r>
              <a:rPr lang="et-EE" sz="2400" dirty="0" smtClean="0"/>
              <a:t>) või rääkima usaldusväärsele täiskasvanule.</a:t>
            </a:r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Tartu </a:t>
            </a:r>
            <a:r>
              <a:rPr lang="fi-FI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Ülikool</a:t>
            </a:r>
            <a:r>
              <a:rPr lang="fi-FI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, </a:t>
            </a:r>
            <a:r>
              <a:rPr lang="fi-FI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Part</a:t>
            </a:r>
            <a:r>
              <a:rPr lang="fi-FI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, Kull, </a:t>
            </a:r>
            <a:r>
              <a:rPr lang="fi-FI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Pihla</a:t>
            </a:r>
            <a:r>
              <a:rPr lang="fi-FI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 2021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111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aluse kohatäid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>
                <a:solidFill>
                  <a:prstClr val="black">
                    <a:tint val="75000"/>
                  </a:prstClr>
                </a:solidFill>
              </a:rPr>
              <a:t>Tartu </a:t>
            </a:r>
            <a:r>
              <a:rPr lang="fi-FI" dirty="0" err="1" smtClean="0">
                <a:solidFill>
                  <a:prstClr val="black">
                    <a:tint val="75000"/>
                  </a:prstClr>
                </a:solidFill>
              </a:rPr>
              <a:t>Ülikool</a:t>
            </a:r>
            <a:r>
              <a:rPr lang="fi-FI" dirty="0" smtClean="0">
                <a:solidFill>
                  <a:prstClr val="black">
                    <a:tint val="75000"/>
                  </a:prstClr>
                </a:solidFill>
              </a:rPr>
              <a:t>, </a:t>
            </a:r>
            <a:r>
              <a:rPr lang="fi-FI" dirty="0" err="1" smtClean="0">
                <a:solidFill>
                  <a:prstClr val="black">
                    <a:tint val="75000"/>
                  </a:prstClr>
                </a:solidFill>
              </a:rPr>
              <a:t>Part</a:t>
            </a:r>
            <a:r>
              <a:rPr lang="fi-FI" dirty="0" smtClean="0">
                <a:solidFill>
                  <a:prstClr val="black">
                    <a:tint val="75000"/>
                  </a:prstClr>
                </a:solidFill>
              </a:rPr>
              <a:t>, Kull, </a:t>
            </a:r>
            <a:r>
              <a:rPr lang="fi-FI" dirty="0" err="1" smtClean="0">
                <a:solidFill>
                  <a:prstClr val="black">
                    <a:tint val="75000"/>
                  </a:prstClr>
                </a:solidFill>
              </a:rPr>
              <a:t>Pihla</a:t>
            </a:r>
            <a:r>
              <a:rPr lang="fi-FI" dirty="0" smtClean="0">
                <a:solidFill>
                  <a:prstClr val="black">
                    <a:tint val="75000"/>
                  </a:prstClr>
                </a:solidFill>
              </a:rPr>
              <a:t> 2021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999" y="1052736"/>
            <a:ext cx="10505225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 smtClean="0"/>
              <a:t>B</a:t>
            </a:r>
            <a:r>
              <a:rPr lang="et-EE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6792"/>
            <a:ext cx="10515600" cy="3888432"/>
          </a:xfrm>
        </p:spPr>
        <p:txBody>
          <a:bodyPr>
            <a:normAutofit fontScale="92500"/>
          </a:bodyPr>
          <a:lstStyle/>
          <a:p>
            <a:pPr marL="0" indent="0">
              <a:buFont typeface="Wingdings" pitchFamily="2" charset="2"/>
              <a:buChar char="ü"/>
            </a:pPr>
            <a:r>
              <a:rPr lang="et-EE" sz="2600" dirty="0" smtClean="0"/>
              <a:t> VABANDAMA, et on käitunud valesti, kuna  vägivaldne käitumine on lubamatu; </a:t>
            </a:r>
          </a:p>
          <a:p>
            <a:pPr marL="0" indent="0">
              <a:buFont typeface="Wingdings" pitchFamily="2" charset="2"/>
              <a:buChar char="ü"/>
            </a:pPr>
            <a:r>
              <a:rPr lang="et-EE" sz="2600" dirty="0" smtClean="0"/>
              <a:t>AKTSEPTEERIMA, et mõlemal on õigus suhelda oma sõpradega; </a:t>
            </a:r>
            <a:endParaRPr lang="et-EE" sz="2600" dirty="0"/>
          </a:p>
          <a:p>
            <a:pPr marL="0" indent="0">
              <a:buFont typeface="Wingdings" pitchFamily="2" charset="2"/>
              <a:buChar char="ü"/>
            </a:pPr>
            <a:r>
              <a:rPr lang="et-EE" sz="2600" dirty="0" smtClean="0"/>
              <a:t>Kui A on otsustanud suhte lõpetada, siis B peaks AUSTAMA tema otsust;</a:t>
            </a:r>
            <a:endParaRPr lang="en-GB" sz="2600" dirty="0"/>
          </a:p>
          <a:p>
            <a:pPr marL="0" indent="0">
              <a:buFont typeface="Wingdings" pitchFamily="2" charset="2"/>
              <a:buChar char="ü"/>
            </a:pPr>
            <a:r>
              <a:rPr lang="et-EE" sz="2600" dirty="0" smtClean="0"/>
              <a:t>B peaks OTSIMA ABI ja teavet, mis edaspidi aitab kaasa tervete, võrdsete ja turvaliste suhete kujunemisele.</a:t>
            </a:r>
          </a:p>
          <a:p>
            <a:pPr marL="0" indent="0">
              <a:buFont typeface="Wingdings" pitchFamily="2" charset="2"/>
              <a:buChar char="ü"/>
            </a:pPr>
            <a:endParaRPr lang="et-EE" dirty="0" smtClean="0"/>
          </a:p>
          <a:p>
            <a:pPr marL="0" indent="0">
              <a:buNone/>
            </a:pPr>
            <a:r>
              <a:rPr lang="et-EE" sz="2300" dirty="0" smtClean="0"/>
              <a:t>Näit</a:t>
            </a:r>
            <a:r>
              <a:rPr lang="et-EE" sz="2300" dirty="0"/>
              <a:t>. kui ta tunneb, et hakkab ärrituma, siis ta teadlikult teeb midagi oma </a:t>
            </a:r>
            <a:r>
              <a:rPr lang="et-EE" sz="2300" dirty="0" smtClean="0"/>
              <a:t>viha kontrollimiseks</a:t>
            </a:r>
            <a:r>
              <a:rPr lang="et-EE" sz="2300" dirty="0"/>
              <a:t>: ütleb endale, et ta on vihane ja peab rahunema; mõtestab olukorra </a:t>
            </a:r>
            <a:r>
              <a:rPr lang="et-EE" sz="2300" dirty="0" smtClean="0"/>
              <a:t>ümber; loeb </a:t>
            </a:r>
            <a:r>
              <a:rPr lang="et-EE" sz="2300" dirty="0"/>
              <a:t>kümneni või eemaldub rahunemiseks või kasutab mõnda muud viha </a:t>
            </a:r>
            <a:r>
              <a:rPr lang="et-EE" sz="2300" dirty="0" smtClean="0"/>
              <a:t>juhtimise meetodit</a:t>
            </a:r>
            <a:r>
              <a:rPr lang="et-EE" sz="2300" dirty="0"/>
              <a:t>. </a:t>
            </a:r>
            <a:endParaRPr lang="en-US" sz="23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Tartu </a:t>
            </a:r>
            <a:r>
              <a:rPr lang="fi-FI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Ülikool</a:t>
            </a:r>
            <a:r>
              <a:rPr lang="fi-FI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, </a:t>
            </a:r>
            <a:r>
              <a:rPr lang="fi-FI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Part</a:t>
            </a:r>
            <a:r>
              <a:rPr lang="fi-FI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, Kull, </a:t>
            </a:r>
            <a:r>
              <a:rPr lang="fi-FI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Pihla</a:t>
            </a:r>
            <a:r>
              <a:rPr lang="fi-FI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 2021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169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Nõu ja abi</a:t>
            </a:r>
            <a:endParaRPr lang="et-E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Vt </a:t>
            </a:r>
            <a:r>
              <a:rPr lang="et-EE" dirty="0" err="1" smtClean="0"/>
              <a:t>Opiq</a:t>
            </a:r>
            <a:r>
              <a:rPr lang="et-EE" dirty="0" smtClean="0"/>
              <a:t> </a:t>
            </a:r>
            <a:r>
              <a:rPr lang="et-EE" dirty="0" err="1" smtClean="0"/>
              <a:t>digitund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Tartu Ülikool, Part ja Kull 2021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234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'i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540</Words>
  <Application>Microsoft Office PowerPoint</Application>
  <PresentationFormat>Kohandatud</PresentationFormat>
  <Paragraphs>96</Paragraphs>
  <Slides>14</Slides>
  <Notes>6</Notes>
  <HiddenSlides>0</HiddenSlides>
  <MMClips>0</MMClips>
  <ScaleCrop>false</ScaleCrop>
  <HeadingPairs>
    <vt:vector size="4" baseType="variant">
      <vt:variant>
        <vt:lpstr>Kujundus</vt:lpstr>
      </vt:variant>
      <vt:variant>
        <vt:i4>2</vt:i4>
      </vt:variant>
      <vt:variant>
        <vt:lpstr>Slaiditiitlid</vt:lpstr>
      </vt:variant>
      <vt:variant>
        <vt:i4>14</vt:i4>
      </vt:variant>
    </vt:vector>
  </HeadingPairs>
  <TitlesOfParts>
    <vt:vector size="16" baseType="lpstr">
      <vt:lpstr>Office'i kujundus</vt:lpstr>
      <vt:lpstr>3_Office'i kujundus</vt:lpstr>
      <vt:lpstr>Slaid 1</vt:lpstr>
      <vt:lpstr>Tund 4 Lahendused</vt:lpstr>
      <vt:lpstr>Lahendused?</vt:lpstr>
      <vt:lpstr>Kuidas peaks käituma?</vt:lpstr>
      <vt:lpstr>Slaid 5</vt:lpstr>
      <vt:lpstr>A</vt:lpstr>
      <vt:lpstr>Slaid 7</vt:lpstr>
      <vt:lpstr>B </vt:lpstr>
      <vt:lpstr>Nõu ja abi</vt:lpstr>
      <vt:lpstr>Nõu ja abi</vt:lpstr>
      <vt:lpstr>Abitelefonid ja nõustamine</vt:lpstr>
      <vt:lpstr>Nõustamine internetis</vt:lpstr>
      <vt:lpstr>Teave kohtinguvägivalla kohta</vt:lpstr>
      <vt:lpstr>Arst või nõustaja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TERVED JA TURVALISED SUHTED:   noorte kohtinguvägivalla ennetamine</dc:title>
  <dc:creator>Merike Kull</dc:creator>
  <cp:lastModifiedBy>Kai Part</cp:lastModifiedBy>
  <cp:revision>45</cp:revision>
  <dcterms:created xsi:type="dcterms:W3CDTF">2021-09-26T20:11:58Z</dcterms:created>
  <dcterms:modified xsi:type="dcterms:W3CDTF">2021-11-29T16:15:52Z</dcterms:modified>
</cp:coreProperties>
</file>