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8" r:id="rId2"/>
    <p:sldMasterId id="2147483722" r:id="rId3"/>
  </p:sldMasterIdLst>
  <p:notesMasterIdLst>
    <p:notesMasterId r:id="rId24"/>
  </p:notesMasterIdLst>
  <p:sldIdLst>
    <p:sldId id="257" r:id="rId4"/>
    <p:sldId id="322" r:id="rId5"/>
    <p:sldId id="348" r:id="rId6"/>
    <p:sldId id="349" r:id="rId7"/>
    <p:sldId id="350" r:id="rId8"/>
    <p:sldId id="351" r:id="rId9"/>
    <p:sldId id="352" r:id="rId10"/>
    <p:sldId id="353" r:id="rId11"/>
    <p:sldId id="354" r:id="rId12"/>
    <p:sldId id="355" r:id="rId13"/>
    <p:sldId id="356" r:id="rId14"/>
    <p:sldId id="357" r:id="rId15"/>
    <p:sldId id="358" r:id="rId16"/>
    <p:sldId id="342" r:id="rId17"/>
    <p:sldId id="335" r:id="rId18"/>
    <p:sldId id="359" r:id="rId19"/>
    <p:sldId id="360" r:id="rId20"/>
    <p:sldId id="361" r:id="rId21"/>
    <p:sldId id="362" r:id="rId22"/>
    <p:sldId id="363" r:id="rId23"/>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E1192-E5B9-4025-A149-FDDFBEEE483A}" type="datetimeFigureOut">
              <a:rPr lang="et-EE" smtClean="0"/>
              <a:pPr/>
              <a:t>29.11.2021</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61013-BB1B-4985-B248-ABF27505D69D}" type="slidenum">
              <a:rPr lang="et-EE" smtClean="0"/>
              <a:pPr/>
              <a:t>‹#›</a:t>
            </a:fld>
            <a:endParaRPr lang="et-EE"/>
          </a:p>
        </p:txBody>
      </p:sp>
    </p:spTree>
    <p:extLst>
      <p:ext uri="{BB962C8B-B14F-4D97-AF65-F5344CB8AC3E}">
        <p14:creationId xmlns:p14="http://schemas.microsoft.com/office/powerpoint/2010/main" val="147168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F92CD8-ED5B-4E26-93AA-A2B55A48B656}"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307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685800" y="1143000"/>
            <a:ext cx="5486400" cy="3086100"/>
          </a:xfrm>
        </p:spPr>
      </p:sp>
      <p:sp>
        <p:nvSpPr>
          <p:cNvPr id="3" name="Märkmete kohatäide 2"/>
          <p:cNvSpPr>
            <a:spLocks noGrp="1"/>
          </p:cNvSpPr>
          <p:nvPr>
            <p:ph type="body" idx="1"/>
          </p:nvPr>
        </p:nvSpPr>
        <p:spPr/>
        <p:txBody>
          <a:bodyPr>
            <a:normAutofit/>
          </a:bodyPr>
          <a:lstStyle/>
          <a:p>
            <a:endParaRPr lang="en-GB" dirty="0"/>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F92CD8-ED5B-4E26-93AA-A2B55A48B656}"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702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685800" y="1143000"/>
            <a:ext cx="5486400" cy="3086100"/>
          </a:xfrm>
        </p:spPr>
      </p:sp>
      <p:sp>
        <p:nvSpPr>
          <p:cNvPr id="3" name="Märkmete kohatäide 2"/>
          <p:cNvSpPr>
            <a:spLocks noGrp="1"/>
          </p:cNvSpPr>
          <p:nvPr>
            <p:ph type="body" idx="1"/>
          </p:nvPr>
        </p:nvSpPr>
        <p:spPr/>
        <p:txBody>
          <a:bodyPr>
            <a:normAutofit/>
          </a:bodyPr>
          <a:lstStyle/>
          <a:p>
            <a:endParaRPr lang="en-GB" dirty="0"/>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F92CD8-ED5B-4E26-93AA-A2B55A48B656}"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5673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n-GB" dirty="0"/>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4505D-DAF7-4ADF-9CDC-0C95FC6ABF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75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914400" y="2130428"/>
            <a:ext cx="10363200" cy="1470025"/>
          </a:xfrm>
        </p:spPr>
        <p:txBody>
          <a:bodyPr/>
          <a:lstStyle/>
          <a:p>
            <a:r>
              <a:rPr lang="et-EE" smtClean="0"/>
              <a:t>Klõpsake tiitlilaadi muutmiseks</a:t>
            </a:r>
            <a:endParaRPr lang="en-GB"/>
          </a:p>
        </p:txBody>
      </p:sp>
      <p:sp>
        <p:nvSpPr>
          <p:cNvPr id="3" name="Alapealkiri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n-GB"/>
          </a:p>
        </p:txBody>
      </p:sp>
      <p:sp>
        <p:nvSpPr>
          <p:cNvPr id="4" name="Kuupäeva kohatäide 3"/>
          <p:cNvSpPr>
            <a:spLocks noGrp="1"/>
          </p:cNvSpPr>
          <p:nvPr>
            <p:ph type="dt" sz="half" idx="10"/>
          </p:nvPr>
        </p:nvSpPr>
        <p:spPr/>
        <p:txBody>
          <a:bodyPr/>
          <a:lstStyle/>
          <a:p>
            <a:fld id="{4017B3DD-E431-443F-AB98-5CDE1D99815C}"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75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fld id="{D508E0DD-7BF1-4149-8175-FDC6F1A7C096}"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07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839200" y="274641"/>
            <a:ext cx="2743200" cy="5851525"/>
          </a:xfrm>
        </p:spPr>
        <p:txBody>
          <a:bodyPr vert="eaVert"/>
          <a:lstStyle/>
          <a:p>
            <a:r>
              <a:rPr lang="et-EE" smtClean="0"/>
              <a:t>Klõpsake tiitlilaadi muutmiseks</a:t>
            </a:r>
            <a:endParaRPr lang="en-GB"/>
          </a:p>
        </p:txBody>
      </p:sp>
      <p:sp>
        <p:nvSpPr>
          <p:cNvPr id="3" name="Vertikaalteksti kohatäide 2"/>
          <p:cNvSpPr>
            <a:spLocks noGrp="1"/>
          </p:cNvSpPr>
          <p:nvPr>
            <p:ph type="body" orient="vert" idx="1"/>
          </p:nvPr>
        </p:nvSpPr>
        <p:spPr>
          <a:xfrm>
            <a:off x="609600" y="274641"/>
            <a:ext cx="80264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fld id="{F97EBFB4-9328-4924-A83D-675AB88195F2}"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2375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6727600"/>
            <a:ext cx="12192000" cy="130400"/>
          </a:xfrm>
          <a:prstGeom prst="rect">
            <a:avLst/>
          </a:prstGeom>
          <a:solidFill>
            <a:schemeClr val="lt2"/>
          </a:solid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Shape 22"/>
          <p:cNvSpPr txBox="1">
            <a:spLocks noGrp="1"/>
          </p:cNvSpPr>
          <p:nvPr>
            <p:ph type="title"/>
          </p:nvPr>
        </p:nvSpPr>
        <p:spPr>
          <a:xfrm>
            <a:off x="415603" y="421235"/>
            <a:ext cx="11360799" cy="11083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415603" y="1633633"/>
            <a:ext cx="11360799" cy="4472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11296613" y="6217621"/>
            <a:ext cx="731599" cy="524800"/>
          </a:xfrm>
          <a:prstGeom prst="rect">
            <a:avLst/>
          </a:prstGeom>
        </p:spPr>
        <p:txBody>
          <a:bodyPr lIns="91425" tIns="91425" rIns="91425" bIns="91425" anchor="ctr" anchorCtr="0">
            <a:noAutofit/>
          </a:bodyPr>
          <a:lstStyle/>
          <a:p>
            <a:pPr>
              <a:defRPr/>
            </a:pPr>
            <a:fld id="{00000000-1234-1234-1234-123412341234}" type="slidenum">
              <a:rPr lang="en" smtClean="0">
                <a:solidFill>
                  <a:prstClr val="black">
                    <a:tint val="75000"/>
                  </a:prstClr>
                </a:solidFill>
              </a:rPr>
              <a:pPr>
                <a:defRPr/>
              </a:pPr>
              <a:t>‹#›</a:t>
            </a:fld>
            <a:endParaRPr lang="en">
              <a:solidFill>
                <a:prstClr val="black">
                  <a:tint val="75000"/>
                </a:prstClr>
              </a:solidFill>
            </a:endParaRPr>
          </a:p>
        </p:txBody>
      </p:sp>
    </p:spTree>
    <p:extLst>
      <p:ext uri="{BB962C8B-B14F-4D97-AF65-F5344CB8AC3E}">
        <p14:creationId xmlns:p14="http://schemas.microsoft.com/office/powerpoint/2010/main" val="2441552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914400" y="2130428"/>
            <a:ext cx="10363200" cy="1470025"/>
          </a:xfrm>
        </p:spPr>
        <p:txBody>
          <a:bodyPr/>
          <a:lstStyle/>
          <a:p>
            <a:r>
              <a:rPr lang="et-EE" smtClean="0"/>
              <a:t>Klõpsake tiitlilaadi muutmiseks</a:t>
            </a:r>
            <a:endParaRPr lang="en-GB"/>
          </a:p>
        </p:txBody>
      </p:sp>
      <p:sp>
        <p:nvSpPr>
          <p:cNvPr id="3" name="Alapealkiri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n-GB"/>
          </a:p>
        </p:txBody>
      </p:sp>
      <p:sp>
        <p:nvSpPr>
          <p:cNvPr id="4" name="Kuupäeva kohatäide 3"/>
          <p:cNvSpPr>
            <a:spLocks noGrp="1"/>
          </p:cNvSpPr>
          <p:nvPr>
            <p:ph type="dt" sz="half" idx="10"/>
          </p:nvPr>
        </p:nvSpPr>
        <p:spPr/>
        <p:txBody>
          <a:bodyPr/>
          <a:lstStyle/>
          <a:p>
            <a:pPr>
              <a:defRPr/>
            </a:pPr>
            <a:fld id="{2B27623B-FB38-422C-8692-15DF42E86BAC}"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912764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defRPr sz="3600"/>
            </a:lvl1pPr>
          </a:lstStyle>
          <a:p>
            <a:r>
              <a:rPr lang="et-EE" dirty="0" smtClean="0"/>
              <a:t>Klõpsake tiitlilaadi muutmiseks</a:t>
            </a:r>
            <a:endParaRPr lang="en-GB" dirty="0"/>
          </a:p>
        </p:txBody>
      </p:sp>
      <p:sp>
        <p:nvSpPr>
          <p:cNvPr id="3" name="Sisu kohatäide 2"/>
          <p:cNvSpPr>
            <a:spLocks noGrp="1"/>
          </p:cNvSpPr>
          <p:nvPr>
            <p:ph idx="1"/>
          </p:nvPr>
        </p:nvSpPr>
        <p:spPr/>
        <p:txBody>
          <a:bodyPr/>
          <a:lstStyle>
            <a:lvl1pPr>
              <a:defRPr sz="2800"/>
            </a:lvl1pPr>
            <a:lvl2pPr>
              <a:defRPr sz="2800"/>
            </a:lvl2pPr>
            <a:lvl3pPr>
              <a:defRPr sz="2800"/>
            </a:lvl3pPr>
            <a:lvl4pPr>
              <a:defRPr sz="2800"/>
            </a:lvl4pPr>
            <a:lvl5pPr>
              <a:defRPr sz="2800"/>
            </a:lvl5pPr>
          </a:lstStyle>
          <a:p>
            <a:pPr lvl="0"/>
            <a:r>
              <a:rPr lang="et-EE" dirty="0" smtClean="0"/>
              <a:t>Klõpsake juhtslaidi teksti laadide redigeerimiseks</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endParaRPr lang="en-GB" dirty="0"/>
          </a:p>
        </p:txBody>
      </p:sp>
      <p:sp>
        <p:nvSpPr>
          <p:cNvPr id="4" name="Kuupäeva kohatäide 3"/>
          <p:cNvSpPr>
            <a:spLocks noGrp="1"/>
          </p:cNvSpPr>
          <p:nvPr>
            <p:ph type="dt" sz="half" idx="10"/>
          </p:nvPr>
        </p:nvSpPr>
        <p:spPr/>
        <p:txBody>
          <a:bodyPr/>
          <a:lstStyle/>
          <a:p>
            <a:pPr>
              <a:defRPr/>
            </a:pPr>
            <a:fld id="{AD78BB69-7D1A-4AD6-A007-57A3AAB86F85}"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136073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963084" y="4406903"/>
            <a:ext cx="10363200" cy="1362075"/>
          </a:xfrm>
        </p:spPr>
        <p:txBody>
          <a:bodyPr anchor="t"/>
          <a:lstStyle>
            <a:lvl1pPr algn="l">
              <a:defRPr sz="4000" b="1" cap="all"/>
            </a:lvl1pPr>
          </a:lstStyle>
          <a:p>
            <a:r>
              <a:rPr lang="et-EE" smtClean="0"/>
              <a:t>Klõpsake tiitlilaadi muutmiseks</a:t>
            </a:r>
            <a:endParaRPr lang="en-GB"/>
          </a:p>
        </p:txBody>
      </p:sp>
      <p:sp>
        <p:nvSpPr>
          <p:cNvPr id="3" name="Teksti kohatäid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pPr>
              <a:defRPr/>
            </a:pPr>
            <a:fld id="{F870A376-EFF9-4E6C-834A-C9DC2095EE3C}"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299722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Sisu kohatäide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Sisu kohatäide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Kuupäeva kohatäide 4"/>
          <p:cNvSpPr>
            <a:spLocks noGrp="1"/>
          </p:cNvSpPr>
          <p:nvPr>
            <p:ph type="dt" sz="half" idx="10"/>
          </p:nvPr>
        </p:nvSpPr>
        <p:spPr/>
        <p:txBody>
          <a:bodyPr/>
          <a:lstStyle/>
          <a:p>
            <a:pPr>
              <a:defRPr/>
            </a:pPr>
            <a:fld id="{09B5EA65-3BEE-4674-A137-A4897EE6658E}"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20784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n-GB"/>
          </a:p>
        </p:txBody>
      </p:sp>
      <p:sp>
        <p:nvSpPr>
          <p:cNvPr id="3" name="Teksti kohatäid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Teksti kohatäid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7" name="Kuupäeva kohatäide 6"/>
          <p:cNvSpPr>
            <a:spLocks noGrp="1"/>
          </p:cNvSpPr>
          <p:nvPr>
            <p:ph type="dt" sz="half" idx="10"/>
          </p:nvPr>
        </p:nvSpPr>
        <p:spPr/>
        <p:txBody>
          <a:bodyPr/>
          <a:lstStyle/>
          <a:p>
            <a:pPr>
              <a:defRPr/>
            </a:pPr>
            <a:fld id="{C45A6EB2-80ED-440D-B9A0-9CD24BBF39A0}" type="datetime1">
              <a:rPr lang="en-GB" smtClean="0">
                <a:solidFill>
                  <a:prstClr val="black">
                    <a:tint val="75000"/>
                  </a:prstClr>
                </a:solidFill>
              </a:rPr>
              <a:pPr>
                <a:defRPr/>
              </a:pPr>
              <a:t>29/11/2021</a:t>
            </a:fld>
            <a:endParaRPr lang="en-GB">
              <a:solidFill>
                <a:prstClr val="black">
                  <a:tint val="75000"/>
                </a:prstClr>
              </a:solidFill>
            </a:endParaRPr>
          </a:p>
        </p:txBody>
      </p:sp>
      <p:sp>
        <p:nvSpPr>
          <p:cNvPr id="8" name="Jaluse kohatäide 7"/>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9" name="Slaidinumbri kohatäide 8"/>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508000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Kuupäeva kohatäide 2"/>
          <p:cNvSpPr>
            <a:spLocks noGrp="1"/>
          </p:cNvSpPr>
          <p:nvPr>
            <p:ph type="dt" sz="half" idx="10"/>
          </p:nvPr>
        </p:nvSpPr>
        <p:spPr/>
        <p:txBody>
          <a:bodyPr/>
          <a:lstStyle/>
          <a:p>
            <a:pPr>
              <a:defRPr/>
            </a:pPr>
            <a:fld id="{65DC02DA-5221-4D9A-92F9-C5AEF06DE2B4}" type="datetime1">
              <a:rPr lang="en-GB" smtClean="0">
                <a:solidFill>
                  <a:prstClr val="black">
                    <a:tint val="75000"/>
                  </a:prstClr>
                </a:solidFill>
              </a:rPr>
              <a:pPr>
                <a:defRPr/>
              </a:pPr>
              <a:t>29/11/2021</a:t>
            </a:fld>
            <a:endParaRPr lang="en-GB">
              <a:solidFill>
                <a:prstClr val="black">
                  <a:tint val="75000"/>
                </a:prstClr>
              </a:solidFill>
            </a:endParaRPr>
          </a:p>
        </p:txBody>
      </p:sp>
      <p:sp>
        <p:nvSpPr>
          <p:cNvPr id="4" name="Jaluse kohatäide 3"/>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5" name="Slaidinumbri kohatäide 4"/>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175491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pPr>
              <a:defRPr/>
            </a:pPr>
            <a:fld id="{67369013-FBE0-4693-95D2-BB686788A979}" type="datetime1">
              <a:rPr lang="en-GB" smtClean="0">
                <a:solidFill>
                  <a:prstClr val="black">
                    <a:tint val="75000"/>
                  </a:prstClr>
                </a:solidFill>
              </a:rPr>
              <a:pPr>
                <a:defRPr/>
              </a:pPr>
              <a:t>29/11/2021</a:t>
            </a:fld>
            <a:endParaRPr lang="en-GB">
              <a:solidFill>
                <a:prstClr val="black">
                  <a:tint val="75000"/>
                </a:prstClr>
              </a:solidFill>
            </a:endParaRPr>
          </a:p>
        </p:txBody>
      </p:sp>
      <p:sp>
        <p:nvSpPr>
          <p:cNvPr id="3" name="Jaluse kohatäide 2"/>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4" name="Slaidinumbri kohatäide 3"/>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91842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defRPr sz="3600"/>
            </a:lvl1pPr>
          </a:lstStyle>
          <a:p>
            <a:r>
              <a:rPr lang="et-EE" dirty="0" smtClean="0"/>
              <a:t>Klõpsake tiitlilaadi muutmiseks</a:t>
            </a:r>
            <a:endParaRPr lang="en-GB" dirty="0"/>
          </a:p>
        </p:txBody>
      </p:sp>
      <p:sp>
        <p:nvSpPr>
          <p:cNvPr id="3" name="Sisu kohatäide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t-EE" dirty="0" smtClean="0"/>
              <a:t>Klõpsake juhtslaidi teksti laadide redigeerimiseks</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endParaRPr lang="en-GB" dirty="0"/>
          </a:p>
        </p:txBody>
      </p:sp>
      <p:sp>
        <p:nvSpPr>
          <p:cNvPr id="4" name="Kuupäeva kohatäide 3"/>
          <p:cNvSpPr>
            <a:spLocks noGrp="1"/>
          </p:cNvSpPr>
          <p:nvPr>
            <p:ph type="dt" sz="half" idx="10"/>
          </p:nvPr>
        </p:nvSpPr>
        <p:spPr/>
        <p:txBody>
          <a:bodyPr/>
          <a:lstStyle/>
          <a:p>
            <a:fld id="{0C6F2889-B758-4330-BFEE-7925BB55B0A6}"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4242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09602" y="273050"/>
            <a:ext cx="4011084" cy="1162050"/>
          </a:xfrm>
        </p:spPr>
        <p:txBody>
          <a:bodyPr anchor="b"/>
          <a:lstStyle>
            <a:lvl1pPr algn="l">
              <a:defRPr sz="2000" b="1"/>
            </a:lvl1pPr>
          </a:lstStyle>
          <a:p>
            <a:r>
              <a:rPr lang="et-EE" smtClean="0"/>
              <a:t>Klõpsake tiitlilaadi muutmiseks</a:t>
            </a:r>
            <a:endParaRPr lang="en-GB"/>
          </a:p>
        </p:txBody>
      </p:sp>
      <p:sp>
        <p:nvSpPr>
          <p:cNvPr id="3" name="Sisu kohatäide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Teksti kohatäid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296CE7A2-A034-4B6F-A7AD-22D5FA76AD88}"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931567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2389717" y="4800600"/>
            <a:ext cx="7315200" cy="566738"/>
          </a:xfrm>
        </p:spPr>
        <p:txBody>
          <a:bodyPr anchor="b"/>
          <a:lstStyle>
            <a:lvl1pPr algn="l">
              <a:defRPr sz="2000" b="1"/>
            </a:lvl1pPr>
          </a:lstStyle>
          <a:p>
            <a:r>
              <a:rPr lang="et-EE" smtClean="0"/>
              <a:t>Klõpsake tiitlilaadi muutmiseks</a:t>
            </a:r>
            <a:endParaRPr lang="en-GB"/>
          </a:p>
        </p:txBody>
      </p:sp>
      <p:sp>
        <p:nvSpPr>
          <p:cNvPr id="3" name="Pildi kohatäi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i kohatäid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E5D08059-C753-4ADE-AA02-9A48ACC47AA4}"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604214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pPr>
              <a:defRPr/>
            </a:pPr>
            <a:fld id="{551897F2-5770-4DDB-AF1F-D037AEFC1696}"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2115406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839200" y="274641"/>
            <a:ext cx="2743200" cy="5851525"/>
          </a:xfrm>
        </p:spPr>
        <p:txBody>
          <a:bodyPr vert="eaVert"/>
          <a:lstStyle/>
          <a:p>
            <a:r>
              <a:rPr lang="et-EE" smtClean="0"/>
              <a:t>Klõpsake tiitlilaadi muutmiseks</a:t>
            </a:r>
            <a:endParaRPr lang="en-GB"/>
          </a:p>
        </p:txBody>
      </p:sp>
      <p:sp>
        <p:nvSpPr>
          <p:cNvPr id="3" name="Vertikaalteksti kohatäide 2"/>
          <p:cNvSpPr>
            <a:spLocks noGrp="1"/>
          </p:cNvSpPr>
          <p:nvPr>
            <p:ph type="body" orient="vert" idx="1"/>
          </p:nvPr>
        </p:nvSpPr>
        <p:spPr>
          <a:xfrm>
            <a:off x="609600" y="274641"/>
            <a:ext cx="80264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pPr>
              <a:defRPr/>
            </a:pPr>
            <a:fld id="{B8E493A0-826A-4F41-9281-73AD73848169}"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301857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914400" y="2130428"/>
            <a:ext cx="10363200" cy="1470025"/>
          </a:xfrm>
        </p:spPr>
        <p:txBody>
          <a:bodyPr/>
          <a:lstStyle/>
          <a:p>
            <a:r>
              <a:rPr lang="et-EE" smtClean="0"/>
              <a:t>Klõpsake tiitlilaadi muutmiseks</a:t>
            </a:r>
            <a:endParaRPr lang="en-GB"/>
          </a:p>
        </p:txBody>
      </p:sp>
      <p:sp>
        <p:nvSpPr>
          <p:cNvPr id="3" name="Alapealkiri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n-GB"/>
          </a:p>
        </p:txBody>
      </p:sp>
      <p:sp>
        <p:nvSpPr>
          <p:cNvPr id="4" name="Kuupäeva kohatäide 3"/>
          <p:cNvSpPr>
            <a:spLocks noGrp="1"/>
          </p:cNvSpPr>
          <p:nvPr>
            <p:ph type="dt" sz="half" idx="10"/>
          </p:nvPr>
        </p:nvSpPr>
        <p:spPr/>
        <p:txBody>
          <a:bodyPr/>
          <a:lstStyle/>
          <a:p>
            <a:pPr>
              <a:defRPr/>
            </a:pPr>
            <a:fld id="{2628B6EB-F5CE-431F-89B7-A004A5FEA56C}"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4522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pPr>
              <a:defRPr/>
            </a:pPr>
            <a:fld id="{46EF207D-10C2-4EB7-9DAB-7918B403457F}"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116398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963084" y="4406903"/>
            <a:ext cx="10363200" cy="1362075"/>
          </a:xfrm>
        </p:spPr>
        <p:txBody>
          <a:bodyPr anchor="t"/>
          <a:lstStyle>
            <a:lvl1pPr algn="l">
              <a:defRPr sz="4000" b="1" cap="all"/>
            </a:lvl1pPr>
          </a:lstStyle>
          <a:p>
            <a:r>
              <a:rPr lang="et-EE" smtClean="0"/>
              <a:t>Klõpsake tiitlilaadi muutmiseks</a:t>
            </a:r>
            <a:endParaRPr lang="en-GB"/>
          </a:p>
        </p:txBody>
      </p:sp>
      <p:sp>
        <p:nvSpPr>
          <p:cNvPr id="3" name="Teksti kohatäid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pPr>
              <a:defRPr/>
            </a:pPr>
            <a:fld id="{9DA53430-9990-409E-B519-476AE2798AEF}"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37195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Sisu kohatäide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Sisu kohatäide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Kuupäeva kohatäide 4"/>
          <p:cNvSpPr>
            <a:spLocks noGrp="1"/>
          </p:cNvSpPr>
          <p:nvPr>
            <p:ph type="dt" sz="half" idx="10"/>
          </p:nvPr>
        </p:nvSpPr>
        <p:spPr/>
        <p:txBody>
          <a:bodyPr/>
          <a:lstStyle/>
          <a:p>
            <a:pPr>
              <a:defRPr/>
            </a:pPr>
            <a:fld id="{84EF1141-28C4-433C-BC3F-64ED62B57190}"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79592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n-GB"/>
          </a:p>
        </p:txBody>
      </p:sp>
      <p:sp>
        <p:nvSpPr>
          <p:cNvPr id="3" name="Teksti kohatäid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Teksti kohatäid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7" name="Kuupäeva kohatäide 6"/>
          <p:cNvSpPr>
            <a:spLocks noGrp="1"/>
          </p:cNvSpPr>
          <p:nvPr>
            <p:ph type="dt" sz="half" idx="10"/>
          </p:nvPr>
        </p:nvSpPr>
        <p:spPr/>
        <p:txBody>
          <a:bodyPr/>
          <a:lstStyle/>
          <a:p>
            <a:pPr>
              <a:defRPr/>
            </a:pPr>
            <a:fld id="{2C9A7E58-7547-422B-853A-344ED74B1520}" type="datetime1">
              <a:rPr lang="en-GB" smtClean="0">
                <a:solidFill>
                  <a:prstClr val="black">
                    <a:tint val="75000"/>
                  </a:prstClr>
                </a:solidFill>
              </a:rPr>
              <a:pPr>
                <a:defRPr/>
              </a:pPr>
              <a:t>29/11/2021</a:t>
            </a:fld>
            <a:endParaRPr lang="en-GB">
              <a:solidFill>
                <a:prstClr val="black">
                  <a:tint val="75000"/>
                </a:prstClr>
              </a:solidFill>
            </a:endParaRPr>
          </a:p>
        </p:txBody>
      </p:sp>
      <p:sp>
        <p:nvSpPr>
          <p:cNvPr id="8" name="Jaluse kohatäide 7"/>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9" name="Slaidinumbri kohatäide 8"/>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1914593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Kuupäeva kohatäide 2"/>
          <p:cNvSpPr>
            <a:spLocks noGrp="1"/>
          </p:cNvSpPr>
          <p:nvPr>
            <p:ph type="dt" sz="half" idx="10"/>
          </p:nvPr>
        </p:nvSpPr>
        <p:spPr/>
        <p:txBody>
          <a:bodyPr/>
          <a:lstStyle/>
          <a:p>
            <a:pPr>
              <a:defRPr/>
            </a:pPr>
            <a:fld id="{8ACFE8D0-2F69-4A48-9055-A7BB446958CB}" type="datetime1">
              <a:rPr lang="en-GB" smtClean="0">
                <a:solidFill>
                  <a:prstClr val="black">
                    <a:tint val="75000"/>
                  </a:prstClr>
                </a:solidFill>
              </a:rPr>
              <a:pPr>
                <a:defRPr/>
              </a:pPr>
              <a:t>29/11/2021</a:t>
            </a:fld>
            <a:endParaRPr lang="en-GB">
              <a:solidFill>
                <a:prstClr val="black">
                  <a:tint val="75000"/>
                </a:prstClr>
              </a:solidFill>
            </a:endParaRPr>
          </a:p>
        </p:txBody>
      </p:sp>
      <p:sp>
        <p:nvSpPr>
          <p:cNvPr id="4" name="Jaluse kohatäide 3"/>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5" name="Slaidinumbri kohatäide 4"/>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229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963084" y="4406903"/>
            <a:ext cx="10363200" cy="1362075"/>
          </a:xfrm>
        </p:spPr>
        <p:txBody>
          <a:bodyPr anchor="t"/>
          <a:lstStyle>
            <a:lvl1pPr algn="l">
              <a:defRPr sz="4000" b="1" cap="all"/>
            </a:lvl1pPr>
          </a:lstStyle>
          <a:p>
            <a:r>
              <a:rPr lang="et-EE" smtClean="0"/>
              <a:t>Klõpsake tiitlilaadi muutmiseks</a:t>
            </a:r>
            <a:endParaRPr lang="en-GB"/>
          </a:p>
        </p:txBody>
      </p:sp>
      <p:sp>
        <p:nvSpPr>
          <p:cNvPr id="3" name="Teksti kohatäid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fld id="{C4173917-D95C-4D29-A677-A423B3C464CC}"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092948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pPr>
              <a:defRPr/>
            </a:pPr>
            <a:fld id="{25A26B57-AB9E-4B55-918F-7A92A47970DB}" type="datetime1">
              <a:rPr lang="en-GB" smtClean="0">
                <a:solidFill>
                  <a:prstClr val="black">
                    <a:tint val="75000"/>
                  </a:prstClr>
                </a:solidFill>
              </a:rPr>
              <a:pPr>
                <a:defRPr/>
              </a:pPr>
              <a:t>29/11/2021</a:t>
            </a:fld>
            <a:endParaRPr lang="en-GB">
              <a:solidFill>
                <a:prstClr val="black">
                  <a:tint val="75000"/>
                </a:prstClr>
              </a:solidFill>
            </a:endParaRPr>
          </a:p>
        </p:txBody>
      </p:sp>
      <p:sp>
        <p:nvSpPr>
          <p:cNvPr id="3" name="Jaluse kohatäide 2"/>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4" name="Slaidinumbri kohatäide 3"/>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5900706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09602" y="273050"/>
            <a:ext cx="4011084" cy="1162050"/>
          </a:xfrm>
        </p:spPr>
        <p:txBody>
          <a:bodyPr anchor="b"/>
          <a:lstStyle>
            <a:lvl1pPr algn="l">
              <a:defRPr sz="2000" b="1"/>
            </a:lvl1pPr>
          </a:lstStyle>
          <a:p>
            <a:r>
              <a:rPr lang="et-EE" smtClean="0"/>
              <a:t>Klõpsake tiitlilaadi muutmiseks</a:t>
            </a:r>
            <a:endParaRPr lang="en-GB"/>
          </a:p>
        </p:txBody>
      </p:sp>
      <p:sp>
        <p:nvSpPr>
          <p:cNvPr id="3" name="Sisu kohatäide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Teksti kohatäid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F48C84AA-AD60-4208-91A7-B0B92DFCA046}"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5069765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2389717" y="4800600"/>
            <a:ext cx="7315200" cy="566738"/>
          </a:xfrm>
        </p:spPr>
        <p:txBody>
          <a:bodyPr anchor="b"/>
          <a:lstStyle>
            <a:lvl1pPr algn="l">
              <a:defRPr sz="2000" b="1"/>
            </a:lvl1pPr>
          </a:lstStyle>
          <a:p>
            <a:r>
              <a:rPr lang="et-EE" smtClean="0"/>
              <a:t>Klõpsake tiitlilaadi muutmiseks</a:t>
            </a:r>
            <a:endParaRPr lang="en-GB"/>
          </a:p>
        </p:txBody>
      </p:sp>
      <p:sp>
        <p:nvSpPr>
          <p:cNvPr id="3" name="Pildi kohatäi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i kohatäid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5860FB24-8EF6-476D-839E-DFC4717A2B6F}" type="datetime1">
              <a:rPr lang="en-GB" smtClean="0">
                <a:solidFill>
                  <a:prstClr val="black">
                    <a:tint val="75000"/>
                  </a:prstClr>
                </a:solidFill>
              </a:rPr>
              <a:pPr>
                <a:def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47723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pPr>
              <a:defRPr/>
            </a:pPr>
            <a:fld id="{75765E17-5FFC-4641-9A6E-6D17035439DF}"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1262608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839200" y="274641"/>
            <a:ext cx="2743200" cy="5851525"/>
          </a:xfrm>
        </p:spPr>
        <p:txBody>
          <a:bodyPr vert="eaVert"/>
          <a:lstStyle/>
          <a:p>
            <a:r>
              <a:rPr lang="et-EE" smtClean="0"/>
              <a:t>Klõpsake tiitlilaadi muutmiseks</a:t>
            </a:r>
            <a:endParaRPr lang="en-GB"/>
          </a:p>
        </p:txBody>
      </p:sp>
      <p:sp>
        <p:nvSpPr>
          <p:cNvPr id="3" name="Vertikaalteksti kohatäide 2"/>
          <p:cNvSpPr>
            <a:spLocks noGrp="1"/>
          </p:cNvSpPr>
          <p:nvPr>
            <p:ph type="body" orient="vert" idx="1"/>
          </p:nvPr>
        </p:nvSpPr>
        <p:spPr>
          <a:xfrm>
            <a:off x="609600" y="274641"/>
            <a:ext cx="80264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10"/>
          </p:nvPr>
        </p:nvSpPr>
        <p:spPr/>
        <p:txBody>
          <a:bodyPr/>
          <a:lstStyle/>
          <a:p>
            <a:pPr>
              <a:defRPr/>
            </a:pPr>
            <a:fld id="{3283D39E-E6C5-4174-95EA-49A8B749CDFE}"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11"/>
          </p:nvPr>
        </p:nvSpPr>
        <p:spPr/>
        <p:txBody>
          <a:body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12"/>
          </p:nvPr>
        </p:nvSpPr>
        <p:spPr/>
        <p:txBody>
          <a:body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4801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Sisu kohatäide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Sisu kohatäide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Kuupäeva kohatäide 4"/>
          <p:cNvSpPr>
            <a:spLocks noGrp="1"/>
          </p:cNvSpPr>
          <p:nvPr>
            <p:ph type="dt" sz="half" idx="10"/>
          </p:nvPr>
        </p:nvSpPr>
        <p:spPr/>
        <p:txBody>
          <a:bodyPr/>
          <a:lstStyle/>
          <a:p>
            <a:fld id="{DE12A99C-4684-4ED4-9498-CA2C24DEB3F1}" type="datetime1">
              <a:rPr lang="en-GB" smtClean="0">
                <a:solidFill>
                  <a:prstClr val="black">
                    <a:tint val="75000"/>
                  </a:prstClr>
                </a:solidFill>
              </a: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041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n-GB"/>
          </a:p>
        </p:txBody>
      </p:sp>
      <p:sp>
        <p:nvSpPr>
          <p:cNvPr id="3" name="Teksti kohatäid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Teksti kohatäid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7" name="Kuupäeva kohatäide 6"/>
          <p:cNvSpPr>
            <a:spLocks noGrp="1"/>
          </p:cNvSpPr>
          <p:nvPr>
            <p:ph type="dt" sz="half" idx="10"/>
          </p:nvPr>
        </p:nvSpPr>
        <p:spPr/>
        <p:txBody>
          <a:bodyPr/>
          <a:lstStyle/>
          <a:p>
            <a:fld id="{B0710679-BDD5-45F3-A2F3-664001A95189}" type="datetime1">
              <a:rPr lang="en-GB" smtClean="0">
                <a:solidFill>
                  <a:prstClr val="black">
                    <a:tint val="75000"/>
                  </a:prstClr>
                </a:solidFill>
              </a:rPr>
              <a:pPr/>
              <a:t>29/11/2021</a:t>
            </a:fld>
            <a:endParaRPr lang="en-GB">
              <a:solidFill>
                <a:prstClr val="black">
                  <a:tint val="75000"/>
                </a:prstClr>
              </a:solidFill>
            </a:endParaRPr>
          </a:p>
        </p:txBody>
      </p:sp>
      <p:sp>
        <p:nvSpPr>
          <p:cNvPr id="8" name="Jaluse kohatäide 7"/>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9" name="Slaidinumbri kohatäide 8"/>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467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GB"/>
          </a:p>
        </p:txBody>
      </p:sp>
      <p:sp>
        <p:nvSpPr>
          <p:cNvPr id="3" name="Kuupäeva kohatäide 2"/>
          <p:cNvSpPr>
            <a:spLocks noGrp="1"/>
          </p:cNvSpPr>
          <p:nvPr>
            <p:ph type="dt" sz="half" idx="10"/>
          </p:nvPr>
        </p:nvSpPr>
        <p:spPr/>
        <p:txBody>
          <a:bodyPr/>
          <a:lstStyle/>
          <a:p>
            <a:fld id="{02180D24-F222-4168-81F1-BACC164E7B64}" type="datetime1">
              <a:rPr lang="en-GB" smtClean="0">
                <a:solidFill>
                  <a:prstClr val="black">
                    <a:tint val="75000"/>
                  </a:prstClr>
                </a:solidFill>
              </a:rPr>
              <a:pPr/>
              <a:t>29/11/2021</a:t>
            </a:fld>
            <a:endParaRPr lang="en-GB">
              <a:solidFill>
                <a:prstClr val="black">
                  <a:tint val="75000"/>
                </a:prstClr>
              </a:solidFill>
            </a:endParaRPr>
          </a:p>
        </p:txBody>
      </p:sp>
      <p:sp>
        <p:nvSpPr>
          <p:cNvPr id="4" name="Jaluse kohatäide 3"/>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5" name="Slaidinumbri kohatäide 4"/>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372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08D7F83C-E731-446C-8B6D-33C9AB7873B9}" type="datetime1">
              <a:rPr lang="en-GB" smtClean="0">
                <a:solidFill>
                  <a:prstClr val="black">
                    <a:tint val="75000"/>
                  </a:prstClr>
                </a:solidFill>
              </a:rPr>
              <a:pPr/>
              <a:t>29/11/2021</a:t>
            </a:fld>
            <a:endParaRPr lang="en-GB">
              <a:solidFill>
                <a:prstClr val="black">
                  <a:tint val="75000"/>
                </a:prstClr>
              </a:solidFill>
            </a:endParaRPr>
          </a:p>
        </p:txBody>
      </p:sp>
      <p:sp>
        <p:nvSpPr>
          <p:cNvPr id="3" name="Jaluse kohatäide 2"/>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4" name="Slaidinumbri kohatäide 3"/>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2436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09602" y="273050"/>
            <a:ext cx="4011084" cy="1162050"/>
          </a:xfrm>
        </p:spPr>
        <p:txBody>
          <a:bodyPr anchor="b"/>
          <a:lstStyle>
            <a:lvl1pPr algn="l">
              <a:defRPr sz="2000" b="1"/>
            </a:lvl1pPr>
          </a:lstStyle>
          <a:p>
            <a:r>
              <a:rPr lang="et-EE" smtClean="0"/>
              <a:t>Klõpsake tiitlilaadi muutmiseks</a:t>
            </a:r>
            <a:endParaRPr lang="en-GB"/>
          </a:p>
        </p:txBody>
      </p:sp>
      <p:sp>
        <p:nvSpPr>
          <p:cNvPr id="3" name="Sisu kohatäide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Teksti kohatäid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9523E9EE-B43E-4C57-A660-12668BF59B77}" type="datetime1">
              <a:rPr lang="en-GB" smtClean="0">
                <a:solidFill>
                  <a:prstClr val="black">
                    <a:tint val="75000"/>
                  </a:prstClr>
                </a:solidFill>
              </a: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747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2389717" y="4800600"/>
            <a:ext cx="7315200" cy="566738"/>
          </a:xfrm>
        </p:spPr>
        <p:txBody>
          <a:bodyPr anchor="b"/>
          <a:lstStyle>
            <a:lvl1pPr algn="l">
              <a:defRPr sz="2000" b="1"/>
            </a:lvl1pPr>
          </a:lstStyle>
          <a:p>
            <a:r>
              <a:rPr lang="et-EE" smtClean="0"/>
              <a:t>Klõpsake tiitlilaadi muutmiseks</a:t>
            </a:r>
            <a:endParaRPr lang="en-GB"/>
          </a:p>
        </p:txBody>
      </p:sp>
      <p:sp>
        <p:nvSpPr>
          <p:cNvPr id="3" name="Pildi kohatäi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i kohatäid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174930A3-0E0F-4DCA-89A9-4F27540943EA}" type="datetime1">
              <a:rPr lang="en-GB" smtClean="0">
                <a:solidFill>
                  <a:prstClr val="black">
                    <a:tint val="75000"/>
                  </a:prstClr>
                </a:solidFill>
              </a:rPr>
              <a:pPr/>
              <a:t>29/11/2021</a:t>
            </a:fld>
            <a:endParaRPr lang="en-GB">
              <a:solidFill>
                <a:prstClr val="black">
                  <a:tint val="75000"/>
                </a:prstClr>
              </a:solidFill>
            </a:endParaRPr>
          </a:p>
        </p:txBody>
      </p:sp>
      <p:sp>
        <p:nvSpPr>
          <p:cNvPr id="6" name="Jaluse kohatäide 5"/>
          <p:cNvSpPr>
            <a:spLocks noGrp="1"/>
          </p:cNvSpPr>
          <p:nvPr>
            <p:ph type="ftr" sz="quarter" idx="11"/>
          </p:nvPr>
        </p:nvSpPr>
        <p:spPr/>
        <p:txBody>
          <a:body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7" name="Slaidinumbri kohatäide 6"/>
          <p:cNvSpPr>
            <a:spLocks noGrp="1"/>
          </p:cNvSpPr>
          <p:nvPr>
            <p:ph type="sldNum" sz="quarter" idx="12"/>
          </p:nvPr>
        </p:nvSpPr>
        <p:spPr/>
        <p:txBody>
          <a:body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111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t-EE" smtClean="0"/>
              <a:t>Klõpsake tiitlilaadi muutmiseks</a:t>
            </a:r>
            <a:endParaRPr lang="en-GB"/>
          </a:p>
        </p:txBody>
      </p:sp>
      <p:sp>
        <p:nvSpPr>
          <p:cNvPr id="3" name="Teksti kohatäid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E0A8D-9698-4C3C-A4BB-8B0FA4BFBF10}" type="datetime1">
              <a:rPr lang="en-GB" smtClean="0">
                <a:solidFill>
                  <a:prstClr val="black">
                    <a:tint val="75000"/>
                  </a:prstClr>
                </a:solidFill>
              </a:rPr>
              <a:pPr/>
              <a:t>29/11/2021</a:t>
            </a:fld>
            <a:endParaRPr lang="en-GB">
              <a:solidFill>
                <a:prstClr val="black">
                  <a:tint val="75000"/>
                </a:prstClr>
              </a:solidFill>
            </a:endParaRPr>
          </a:p>
        </p:txBody>
      </p:sp>
      <p:sp>
        <p:nvSpPr>
          <p:cNvPr id="5" name="Jaluse kohatäid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1C42B-85E9-4750-B40A-4DD1BC08EE0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8866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t-EE" smtClean="0"/>
              <a:t>Klõpsake tiitlilaadi muutmiseks</a:t>
            </a:r>
            <a:endParaRPr lang="en-GB"/>
          </a:p>
        </p:txBody>
      </p:sp>
      <p:sp>
        <p:nvSpPr>
          <p:cNvPr id="3" name="Teksti kohatäid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63A1824-81DD-405F-9A35-FA2F4229AD39}"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8FDA82D-7F7D-428C-893D-FA7629A3FDD1}"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1370004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t-EE" smtClean="0"/>
              <a:t>Klõpsake tiitlilaadi muutmiseks</a:t>
            </a:r>
            <a:endParaRPr lang="en-GB"/>
          </a:p>
        </p:txBody>
      </p:sp>
      <p:sp>
        <p:nvSpPr>
          <p:cNvPr id="3" name="Teksti kohatäid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Kuupäeva kohatäid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EE801BD-D519-4175-B27D-47E0AB18160E}" type="datetime1">
              <a:rPr lang="en-GB" smtClean="0">
                <a:solidFill>
                  <a:prstClr val="black">
                    <a:tint val="75000"/>
                  </a:prstClr>
                </a:solidFill>
              </a:rPr>
              <a:pPr>
                <a:defRPr/>
              </a:pPr>
              <a:t>29/11/2021</a:t>
            </a:fld>
            <a:endParaRPr lang="en-GB">
              <a:solidFill>
                <a:prstClr val="black">
                  <a:tint val="75000"/>
                </a:prstClr>
              </a:solidFill>
            </a:endParaRPr>
          </a:p>
        </p:txBody>
      </p:sp>
      <p:sp>
        <p:nvSpPr>
          <p:cNvPr id="5" name="Jaluse kohatäid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i-FI" smtClean="0">
                <a:solidFill>
                  <a:prstClr val="black">
                    <a:tint val="75000"/>
                  </a:prstClr>
                </a:solidFill>
              </a:rPr>
              <a:t>Tartu Ülikool, Part ja Kull 2021</a:t>
            </a:r>
            <a:endParaRPr lang="en-GB">
              <a:solidFill>
                <a:prstClr val="black">
                  <a:tint val="75000"/>
                </a:prstClr>
              </a:solidFill>
            </a:endParaRPr>
          </a:p>
        </p:txBody>
      </p:sp>
      <p:sp>
        <p:nvSpPr>
          <p:cNvPr id="6" name="Slaidinumbri kohatäid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3ACC41B-1260-40FA-83B4-6292BE05C24B}" type="slidenum">
              <a:rPr lang="en-GB" smtClean="0">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07786973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opiq.ee/kit/394/chapter/www.lasteabi.e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opiq.ee/kit/394/chapter/www.palunabi.ee/seksuaalvagivald" TargetMode="External"/><Relationship Id="rId4" Type="http://schemas.openxmlformats.org/officeDocument/2006/relationships/hyperlink" Target="https://www.opiq.ee/kit/394/chapter/www.palunabi.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opiq.ee/kit/394/chapter/www.peaasi.e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opiq.ee/kit/394/chapter/www.seksuaaltervis.ee" TargetMode="External"/><Relationship Id="rId5" Type="http://schemas.openxmlformats.org/officeDocument/2006/relationships/hyperlink" Target="https://www2.politsei.ee/et/nouanded/veebikonstaabel/" TargetMode="External"/><Relationship Id="rId4" Type="http://schemas.openxmlformats.org/officeDocument/2006/relationships/hyperlink" Target="http://www.lahendus.ne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alunabi.e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estl.ee/seksuaalv%C3%A4givald" TargetMode="External"/><Relationship Id="rId5" Type="http://schemas.openxmlformats.org/officeDocument/2006/relationships/hyperlink" Target="https://www2.politsei.ee/et/nouanded/noorele/kohtinguvagivald/" TargetMode="External"/><Relationship Id="rId4" Type="http://schemas.openxmlformats.org/officeDocument/2006/relationships/hyperlink" Target="http://www.kriminaalpoliitika.ee/perevagivald/noorte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Wo5pVW6GQM" TargetMode="External"/><Relationship Id="rId2" Type="http://schemas.openxmlformats.org/officeDocument/2006/relationships/hyperlink" Target="https://www.youtube.com/watch?v=B3Z6jc8C-HA"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135560" y="1589229"/>
            <a:ext cx="7772400" cy="1470025"/>
          </a:xfrm>
        </p:spPr>
        <p:txBody>
          <a:bodyPr>
            <a:normAutofit/>
          </a:bodyPr>
          <a:lstStyle/>
          <a:p>
            <a:endParaRPr lang="en-GB" dirty="0"/>
          </a:p>
        </p:txBody>
      </p:sp>
      <p:sp>
        <p:nvSpPr>
          <p:cNvPr id="3" name="Alapealkiri 2"/>
          <p:cNvSpPr>
            <a:spLocks noGrp="1"/>
          </p:cNvSpPr>
          <p:nvPr>
            <p:ph type="subTitle" idx="1"/>
          </p:nvPr>
        </p:nvSpPr>
        <p:spPr>
          <a:xfrm>
            <a:off x="2821360" y="4414760"/>
            <a:ext cx="6400800" cy="1752600"/>
          </a:xfrm>
        </p:spPr>
        <p:txBody>
          <a:bodyPr>
            <a:normAutofit/>
          </a:bodyPr>
          <a:lstStyle/>
          <a:p>
            <a:r>
              <a:rPr lang="et-EE" sz="2400" dirty="0"/>
              <a:t>Merike Kull</a:t>
            </a:r>
          </a:p>
          <a:p>
            <a:r>
              <a:rPr lang="et-EE" sz="2400" dirty="0"/>
              <a:t>Kai Part</a:t>
            </a:r>
          </a:p>
          <a:p>
            <a:endParaRPr lang="en-GB" sz="2400" dirty="0"/>
          </a:p>
        </p:txBody>
      </p:sp>
      <p:pic>
        <p:nvPicPr>
          <p:cNvPr id="4" name="Picture 3"/>
          <p:cNvPicPr>
            <a:picLocks noChangeAspect="1"/>
          </p:cNvPicPr>
          <p:nvPr/>
        </p:nvPicPr>
        <p:blipFill>
          <a:blip r:embed="rId2" cstate="print"/>
          <a:stretch>
            <a:fillRect/>
          </a:stretch>
        </p:blipFill>
        <p:spPr>
          <a:xfrm>
            <a:off x="7557382" y="1650931"/>
            <a:ext cx="3329555" cy="4330464"/>
          </a:xfrm>
          <a:prstGeom prst="rect">
            <a:avLst/>
          </a:prstGeom>
        </p:spPr>
      </p:pic>
      <p:sp>
        <p:nvSpPr>
          <p:cNvPr id="5" name="Jaluse kohatäide 4"/>
          <p:cNvSpPr>
            <a:spLocks noGrp="1"/>
          </p:cNvSpPr>
          <p:nvPr>
            <p:ph type="ftr" sz="quarter" idx="11"/>
          </p:nvPr>
        </p:nvSpPr>
        <p:spPr/>
        <p:txBody>
          <a:bodyPr/>
          <a:lstStyle/>
          <a:p>
            <a:r>
              <a:rPr lang="fi-FI" smtClean="0">
                <a:solidFill>
                  <a:prstClr val="black">
                    <a:tint val="75000"/>
                  </a:prstClr>
                </a:solidFill>
                <a:latin typeface="Calibri"/>
              </a:rPr>
              <a:t>Tartu Ülikool, Part ja Kull 2021</a:t>
            </a:r>
            <a:endParaRPr lang="en-GB" dirty="0">
              <a:solidFill>
                <a:prstClr val="black">
                  <a:tint val="75000"/>
                </a:prstClr>
              </a:solidFill>
              <a:latin typeface="Calibri"/>
            </a:endParaRPr>
          </a:p>
        </p:txBody>
      </p:sp>
    </p:spTree>
    <p:extLst>
      <p:ext uri="{BB962C8B-B14F-4D97-AF65-F5344CB8AC3E}">
        <p14:creationId xmlns:p14="http://schemas.microsoft.com/office/powerpoint/2010/main" val="198072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Ohu märkamine ja abistamine</a:t>
            </a:r>
            <a:endParaRPr lang="en-GB" dirty="0"/>
          </a:p>
        </p:txBody>
      </p:sp>
      <p:sp>
        <p:nvSpPr>
          <p:cNvPr id="3" name="Sisu kohatäide 2"/>
          <p:cNvSpPr>
            <a:spLocks noGrp="1"/>
          </p:cNvSpPr>
          <p:nvPr>
            <p:ph idx="1"/>
          </p:nvPr>
        </p:nvSpPr>
        <p:spPr/>
        <p:txBody>
          <a:bodyPr>
            <a:normAutofit fontScale="85000" lnSpcReduction="20000"/>
          </a:bodyPr>
          <a:lstStyle/>
          <a:p>
            <a:pPr>
              <a:buNone/>
            </a:pPr>
            <a:r>
              <a:rPr lang="et-EE" dirty="0" smtClean="0"/>
              <a:t>Milliseid kohtinguvägivallale viitavaid ohumärke võisid </a:t>
            </a:r>
            <a:r>
              <a:rPr lang="et-EE" dirty="0" err="1" smtClean="0"/>
              <a:t>Lucy</a:t>
            </a:r>
            <a:r>
              <a:rPr lang="et-EE" dirty="0" smtClean="0"/>
              <a:t> sõbrad ja pereliikmed märgata?</a:t>
            </a:r>
            <a:endParaRPr lang="en-GB" dirty="0" smtClean="0"/>
          </a:p>
          <a:p>
            <a:pPr lvl="0">
              <a:buNone/>
            </a:pPr>
            <a:r>
              <a:rPr lang="et-EE" dirty="0" smtClean="0"/>
              <a:t>Milliseid ohumärke oskate veel nimetada, mis võivad viidata kohtinguvägivalla toimumisele?</a:t>
            </a:r>
            <a:endParaRPr lang="en-GB" dirty="0" smtClean="0"/>
          </a:p>
          <a:p>
            <a:pPr>
              <a:buNone/>
            </a:pPr>
            <a:endParaRPr lang="et-EE" dirty="0" smtClean="0"/>
          </a:p>
          <a:p>
            <a:pPr>
              <a:buNone/>
            </a:pPr>
            <a:r>
              <a:rPr lang="et-EE" dirty="0" smtClean="0"/>
              <a:t>5 minutit</a:t>
            </a:r>
          </a:p>
          <a:p>
            <a:pPr lvl="0"/>
            <a:endParaRPr lang="et-EE" dirty="0" smtClean="0"/>
          </a:p>
          <a:p>
            <a:pPr lvl="0"/>
            <a:r>
              <a:rPr lang="et-EE" dirty="0" smtClean="0"/>
              <a:t>Kohad filmis, kus </a:t>
            </a:r>
            <a:r>
              <a:rPr lang="et-EE" dirty="0" err="1" smtClean="0"/>
              <a:t>Lucy</a:t>
            </a:r>
            <a:r>
              <a:rPr lang="et-EE" dirty="0" smtClean="0"/>
              <a:t> peaaegu palus kelleltki abi? Kuidas sõbrad siis reageerisid? </a:t>
            </a:r>
          </a:p>
          <a:p>
            <a:pPr lvl="0"/>
            <a:r>
              <a:rPr lang="et-EE" dirty="0" smtClean="0"/>
              <a:t>Mis Te arvate sellest, kuidas </a:t>
            </a:r>
            <a:r>
              <a:rPr lang="et-EE" dirty="0" err="1" smtClean="0"/>
              <a:t>Hanna</a:t>
            </a:r>
            <a:r>
              <a:rPr lang="et-EE" dirty="0" smtClean="0"/>
              <a:t> selle küsimuse jutuks võttis </a:t>
            </a:r>
            <a:r>
              <a:rPr lang="et-EE" dirty="0" err="1" smtClean="0"/>
              <a:t>Nathaniga</a:t>
            </a:r>
            <a:r>
              <a:rPr lang="et-EE" dirty="0" smtClean="0"/>
              <a:t>? </a:t>
            </a:r>
          </a:p>
          <a:p>
            <a:pPr lvl="0"/>
            <a:r>
              <a:rPr lang="et-EE" dirty="0" smtClean="0"/>
              <a:t>Kas Te arvate, et </a:t>
            </a:r>
            <a:r>
              <a:rPr lang="et-EE" dirty="0" err="1" smtClean="0"/>
              <a:t>Hanna</a:t>
            </a:r>
            <a:r>
              <a:rPr lang="et-EE" dirty="0" smtClean="0"/>
              <a:t> uskus </a:t>
            </a:r>
            <a:r>
              <a:rPr lang="et-EE" dirty="0" err="1" smtClean="0"/>
              <a:t>Nathanit</a:t>
            </a:r>
            <a:r>
              <a:rPr lang="et-EE" dirty="0" smtClean="0"/>
              <a:t>, kui viimane ütles, et pole midagi halba teinud? </a:t>
            </a:r>
          </a:p>
          <a:p>
            <a:pPr lvl="0"/>
            <a:r>
              <a:rPr lang="et-EE" dirty="0" smtClean="0"/>
              <a:t>Mis Te arvate, miks </a:t>
            </a:r>
            <a:r>
              <a:rPr lang="et-EE" dirty="0" err="1" smtClean="0"/>
              <a:t>Hanna</a:t>
            </a:r>
            <a:r>
              <a:rPr lang="et-EE" dirty="0" smtClean="0"/>
              <a:t> lahkus, midagi tegemata või ütlemata?</a:t>
            </a:r>
            <a:endParaRPr lang="en-GB" dirty="0" smtClean="0"/>
          </a:p>
          <a:p>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1389840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Mida saavad kõrvalseisjad teha?</a:t>
            </a:r>
            <a:endParaRPr lang="en-GB" dirty="0"/>
          </a:p>
        </p:txBody>
      </p:sp>
      <p:sp>
        <p:nvSpPr>
          <p:cNvPr id="3" name="Sisu kohatäide 2"/>
          <p:cNvSpPr>
            <a:spLocks noGrp="1"/>
          </p:cNvSpPr>
          <p:nvPr>
            <p:ph idx="1"/>
          </p:nvPr>
        </p:nvSpPr>
        <p:spPr/>
        <p:txBody>
          <a:bodyPr>
            <a:normAutofit/>
          </a:bodyPr>
          <a:lstStyle/>
          <a:p>
            <a:pPr lvl="0"/>
            <a:r>
              <a:rPr lang="et-EE" sz="2400" dirty="0" smtClean="0"/>
              <a:t>Mida saavad sõbrad või pereliikmed taolistes olukordades ohvri abistamiseks teha</a:t>
            </a:r>
            <a:r>
              <a:rPr lang="et-EE" sz="2400" dirty="0" smtClean="0"/>
              <a:t>?</a:t>
            </a:r>
          </a:p>
          <a:p>
            <a:pPr marL="0" lvl="0" indent="0">
              <a:buNone/>
            </a:pPr>
            <a:r>
              <a:rPr lang="et-EE" sz="2400" dirty="0" smtClean="0"/>
              <a:t> </a:t>
            </a:r>
            <a:endParaRPr lang="et-EE" sz="2400" dirty="0" smtClean="0"/>
          </a:p>
          <a:p>
            <a:pPr lvl="0"/>
            <a:r>
              <a:rPr lang="et-EE" sz="2400" dirty="0" smtClean="0"/>
              <a:t>Koostage </a:t>
            </a:r>
            <a:r>
              <a:rPr lang="et-EE" sz="2400" dirty="0" smtClean="0"/>
              <a:t>nimekiri</a:t>
            </a:r>
          </a:p>
          <a:p>
            <a:pPr lvl="0"/>
            <a:endParaRPr lang="et-EE" sz="2400" dirty="0" smtClean="0"/>
          </a:p>
          <a:p>
            <a:pPr lvl="0"/>
            <a:r>
              <a:rPr lang="et-EE" sz="2400" dirty="0" smtClean="0"/>
              <a:t>Kui tõhus võiks üks või teine abistav tegevus olla?</a:t>
            </a:r>
          </a:p>
          <a:p>
            <a:pPr lvl="0"/>
            <a:endParaRPr lang="et-EE" dirty="0" smtClean="0"/>
          </a:p>
          <a:p>
            <a:pPr lvl="0"/>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2743833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Nõu ja abi</a:t>
            </a:r>
            <a:endParaRPr lang="en-GB" dirty="0"/>
          </a:p>
        </p:txBody>
      </p:sp>
      <p:sp>
        <p:nvSpPr>
          <p:cNvPr id="3" name="Sisu kohatäide 2"/>
          <p:cNvSpPr>
            <a:spLocks noGrp="1"/>
          </p:cNvSpPr>
          <p:nvPr>
            <p:ph idx="1"/>
          </p:nvPr>
        </p:nvSpPr>
        <p:spPr/>
        <p:txBody>
          <a:bodyPr>
            <a:normAutofit/>
          </a:bodyPr>
          <a:lstStyle/>
          <a:p>
            <a:pPr lvl="0">
              <a:buNone/>
            </a:pPr>
            <a:r>
              <a:rPr lang="et-EE" sz="2400" dirty="0" smtClean="0"/>
              <a:t>2 minutit</a:t>
            </a:r>
          </a:p>
          <a:p>
            <a:pPr lvl="0">
              <a:buNone/>
            </a:pPr>
            <a:endParaRPr lang="en-GB" sz="2400" dirty="0" smtClean="0"/>
          </a:p>
          <a:p>
            <a:pPr lvl="0"/>
            <a:r>
              <a:rPr lang="et-EE" sz="2400" dirty="0" smtClean="0"/>
              <a:t>Mida te arvate väljakujunenud situatsioonist </a:t>
            </a:r>
            <a:r>
              <a:rPr lang="et-EE" sz="2400" dirty="0" err="1" smtClean="0"/>
              <a:t>Lucy</a:t>
            </a:r>
            <a:r>
              <a:rPr lang="et-EE" sz="2400" dirty="0" smtClean="0"/>
              <a:t> ja </a:t>
            </a:r>
            <a:r>
              <a:rPr lang="et-EE" sz="2400" dirty="0" err="1" smtClean="0"/>
              <a:t>Nathani</a:t>
            </a:r>
            <a:r>
              <a:rPr lang="et-EE" sz="2400" dirty="0" smtClean="0"/>
              <a:t> suhtes</a:t>
            </a:r>
            <a:r>
              <a:rPr lang="et-EE" sz="2400" dirty="0" smtClean="0"/>
              <a:t>?</a:t>
            </a:r>
          </a:p>
          <a:p>
            <a:pPr lvl="0"/>
            <a:endParaRPr lang="en-GB" sz="2400" dirty="0" smtClean="0"/>
          </a:p>
          <a:p>
            <a:pPr lvl="0"/>
            <a:r>
              <a:rPr lang="et-EE" sz="2400" dirty="0" smtClean="0"/>
              <a:t>Miks võib kohtinguvägivalla ohver tunda, et vägivallatsejat on raske maha jätta või et raske on enda eest seista? </a:t>
            </a:r>
            <a:endParaRPr lang="et-EE" sz="2400" dirty="0" smtClean="0"/>
          </a:p>
          <a:p>
            <a:pPr lvl="0"/>
            <a:endParaRPr lang="et-EE" sz="2400" dirty="0" smtClean="0"/>
          </a:p>
          <a:p>
            <a:r>
              <a:rPr lang="et-EE" sz="2400" dirty="0" smtClean="0"/>
              <a:t>Kas </a:t>
            </a:r>
            <a:r>
              <a:rPr lang="et-EE" sz="2400" dirty="0" err="1" smtClean="0"/>
              <a:t>Nathan</a:t>
            </a:r>
            <a:r>
              <a:rPr lang="et-EE" sz="2400" dirty="0" smtClean="0"/>
              <a:t> oli teadlik sellest, et ta käitus kontrollivalt? Kas sellisele käitumisele leidub vabandavaid asjaolusid? Missugust abi on olemas vägivallatsejatele? </a:t>
            </a:r>
            <a:endParaRPr lang="en-GB" sz="2400" dirty="0" smtClean="0"/>
          </a:p>
          <a:p>
            <a:pPr lvl="0"/>
            <a:endParaRPr lang="et-EE" dirty="0" smtClean="0"/>
          </a:p>
          <a:p>
            <a:pPr lvl="0"/>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6590175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Kokkuvõte</a:t>
            </a:r>
            <a:endParaRPr lang="en-US" dirty="0"/>
          </a:p>
        </p:txBody>
      </p:sp>
      <p:sp>
        <p:nvSpPr>
          <p:cNvPr id="3" name="Content Placeholder 2"/>
          <p:cNvSpPr>
            <a:spLocks noGrp="1"/>
          </p:cNvSpPr>
          <p:nvPr>
            <p:ph idx="1"/>
          </p:nvPr>
        </p:nvSpPr>
        <p:spPr/>
        <p:txBody>
          <a:bodyPr>
            <a:normAutofit/>
          </a:bodyPr>
          <a:lstStyle/>
          <a:p>
            <a:pPr lvl="0"/>
            <a:r>
              <a:rPr lang="et-EE" sz="2400" dirty="0" smtClean="0"/>
              <a:t>Kohtinguvägivallale </a:t>
            </a:r>
            <a:r>
              <a:rPr lang="et-EE" sz="2400" dirty="0"/>
              <a:t>viitavad ohumärgid, mida on võimalik märgata ja seeläbi edasist vägivalda ära hoida. </a:t>
            </a:r>
            <a:endParaRPr lang="en-US" sz="2400" dirty="0"/>
          </a:p>
          <a:p>
            <a:pPr lvl="0"/>
            <a:r>
              <a:rPr lang="et-EE" sz="2400" dirty="0"/>
              <a:t>Keegi ei peaks kannatama kohtinguvägivalla all. </a:t>
            </a:r>
            <a:endParaRPr lang="et-EE" sz="2400" dirty="0" smtClean="0"/>
          </a:p>
          <a:p>
            <a:pPr lvl="0"/>
            <a:r>
              <a:rPr lang="et-EE" sz="2400" dirty="0" smtClean="0"/>
              <a:t>Kohtinguvägivalla kogemisel </a:t>
            </a:r>
            <a:r>
              <a:rPr lang="et-EE" sz="2400" dirty="0"/>
              <a:t>tuleks abi paluda ja oma turvalisus taastada. </a:t>
            </a:r>
            <a:endParaRPr lang="et-EE" sz="2400" dirty="0" smtClean="0"/>
          </a:p>
          <a:p>
            <a:pPr lvl="0"/>
            <a:r>
              <a:rPr lang="et-EE" sz="2400" dirty="0" smtClean="0"/>
              <a:t>Kohtinguvägivald </a:t>
            </a:r>
            <a:r>
              <a:rPr lang="et-EE" sz="2400" dirty="0"/>
              <a:t>on oma kõikides vormides (kehaline, vaimne, seksuaalne, majanduslik) lubamatu ja paljudel juhtumitel kriminaalkorras karistatav.</a:t>
            </a:r>
            <a:endParaRPr lang="en-US" sz="2400" dirty="0"/>
          </a:p>
          <a:p>
            <a:endParaRPr lang="en-US"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1268625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t-EE" dirty="0" smtClean="0"/>
              <a:t>Nõu ja abi</a:t>
            </a:r>
            <a:endParaRPr lang="et-EE" dirty="0"/>
          </a:p>
        </p:txBody>
      </p:sp>
      <p:sp>
        <p:nvSpPr>
          <p:cNvPr id="6" name="Text Placeholder 5"/>
          <p:cNvSpPr>
            <a:spLocks noGrp="1"/>
          </p:cNvSpPr>
          <p:nvPr>
            <p:ph type="body" idx="1"/>
          </p:nvPr>
        </p:nvSpPr>
        <p:spPr/>
        <p:txBody>
          <a:bodyPr/>
          <a:lstStyle/>
          <a:p>
            <a:r>
              <a:rPr lang="et-EE" dirty="0" smtClean="0"/>
              <a:t>Vt </a:t>
            </a:r>
            <a:r>
              <a:rPr lang="et-EE" dirty="0" err="1" smtClean="0"/>
              <a:t>Opiq</a:t>
            </a:r>
            <a:r>
              <a:rPr lang="et-EE" dirty="0" smtClean="0"/>
              <a:t> </a:t>
            </a:r>
            <a:r>
              <a:rPr lang="et-EE" dirty="0" err="1" smtClean="0"/>
              <a:t>digitund</a:t>
            </a:r>
            <a:endParaRPr lang="et-EE"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smtClean="0">
                <a:ln>
                  <a:noFill/>
                </a:ln>
                <a:solidFill>
                  <a:prstClr val="black">
                    <a:tint val="75000"/>
                  </a:prstClr>
                </a:solidFill>
                <a:effectLst/>
                <a:uLnTx/>
                <a:uFillTx/>
                <a:latin typeface="Calibri"/>
                <a:ea typeface="+mn-ea"/>
                <a:cs typeface="+mn-cs"/>
              </a:rPr>
              <a:t>Tartu Ülikool, Part ja Kull 2021</a:t>
            </a: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98950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rgbClr val="0070C0"/>
                </a:solidFill>
              </a:rPr>
              <a:t>Kokkuvõte</a:t>
            </a:r>
            <a:endParaRPr lang="en-GB" dirty="0">
              <a:solidFill>
                <a:srgbClr val="0070C0"/>
              </a:solidFill>
            </a:endParaRPr>
          </a:p>
        </p:txBody>
      </p:sp>
      <p:sp>
        <p:nvSpPr>
          <p:cNvPr id="3" name="Sisu kohatäide 2"/>
          <p:cNvSpPr>
            <a:spLocks noGrp="1"/>
          </p:cNvSpPr>
          <p:nvPr>
            <p:ph idx="1"/>
          </p:nvPr>
        </p:nvSpPr>
        <p:spPr/>
        <p:txBody>
          <a:bodyPr/>
          <a:lstStyle/>
          <a:p>
            <a:pPr lvl="0"/>
            <a:r>
              <a:rPr lang="et-EE" sz="2800" dirty="0"/>
              <a:t>Mitte keegi ei pea taluma ega kasutama oma suhtes vägivalda. See on lubamatu. </a:t>
            </a:r>
          </a:p>
          <a:p>
            <a:pPr lvl="0"/>
            <a:r>
              <a:rPr lang="et-EE" sz="2800" dirty="0"/>
              <a:t>Vägivaldse käitumise korral on olemas mitmeid käitumisvõimalusi, ja kohti, kuhu saab pöörduda abi ja nõu saamiseks. </a:t>
            </a:r>
          </a:p>
          <a:p>
            <a:pPr lvl="0"/>
            <a:r>
              <a:rPr lang="et-EE" sz="2800" dirty="0"/>
              <a:t>Terve suhte aluseks on vastastikune hoolimine, austus ja võrdsus.</a:t>
            </a:r>
            <a:endParaRPr lang="en-US" sz="2800" dirty="0"/>
          </a:p>
          <a:p>
            <a:endParaRPr lang="en-GB" dirty="0"/>
          </a:p>
        </p:txBody>
      </p:sp>
      <p:sp>
        <p:nvSpPr>
          <p:cNvPr id="7" name="Jaluse kohatäide 6"/>
          <p:cNvSpPr>
            <a:spLocks noGrp="1"/>
          </p:cNvSpPr>
          <p:nvPr>
            <p:ph type="ftr" sz="quarter" idx="11"/>
          </p:nvPr>
        </p:nvSpPr>
        <p:spPr/>
        <p:txBody>
          <a:bodyPr/>
          <a:lstStyle/>
          <a:p>
            <a:pPr>
              <a:defRPr/>
            </a:pPr>
            <a:r>
              <a:rPr lang="fi-FI" smtClean="0">
                <a:solidFill>
                  <a:prstClr val="black">
                    <a:tint val="75000"/>
                  </a:prstClr>
                </a:solidFill>
                <a:latin typeface="Calibri"/>
              </a:rPr>
              <a:t>Tartu Ülikool, Part ja Kull 2021</a:t>
            </a:r>
            <a:endParaRPr lang="en-GB">
              <a:solidFill>
                <a:prstClr val="black">
                  <a:tint val="75000"/>
                </a:prstClr>
              </a:solidFill>
              <a:latin typeface="Calibri"/>
            </a:endParaRPr>
          </a:p>
        </p:txBody>
      </p:sp>
    </p:spTree>
    <p:extLst>
      <p:ext uri="{BB962C8B-B14F-4D97-AF65-F5344CB8AC3E}">
        <p14:creationId xmlns:p14="http://schemas.microsoft.com/office/powerpoint/2010/main" val="740024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sz="3600" dirty="0" smtClean="0">
                <a:latin typeface="+mn-lt"/>
              </a:rPr>
              <a:t>Nõu ja abi</a:t>
            </a:r>
            <a:endParaRPr lang="en-US" sz="3600" dirty="0">
              <a:latin typeface="+mn-lt"/>
            </a:endParaRPr>
          </a:p>
        </p:txBody>
      </p:sp>
      <p:pic>
        <p:nvPicPr>
          <p:cNvPr id="5" name="Picture 2" descr="https://www.jahipaun.ee/userfiles/image/products/bigThumb/life1.jpg"/>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7344139" y="1753799"/>
            <a:ext cx="3693509" cy="305816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2"/>
          </p:nvPr>
        </p:nvSpPr>
        <p:spPr>
          <a:xfrm>
            <a:off x="815843" y="1682141"/>
            <a:ext cx="5181600" cy="4351339"/>
          </a:xfrm>
        </p:spPr>
        <p:txBody>
          <a:bodyPr/>
          <a:lstStyle/>
          <a:p>
            <a:pPr lvl="0"/>
            <a:r>
              <a:rPr lang="et-EE" sz="2400" dirty="0"/>
              <a:t>Kust võiks leida internetis teavet kohtinguvägivalla kohta? </a:t>
            </a:r>
            <a:endParaRPr lang="et-EE" sz="2400" dirty="0" smtClean="0"/>
          </a:p>
          <a:p>
            <a:pPr lvl="0"/>
            <a:endParaRPr lang="et-EE" sz="2400" dirty="0"/>
          </a:p>
          <a:p>
            <a:pPr lvl="0"/>
            <a:r>
              <a:rPr lang="et-EE" sz="2400" dirty="0"/>
              <a:t>Kelle poole võiks kohtinguvägivalla korral pöörduda? </a:t>
            </a:r>
            <a:endParaRPr lang="en-GB" sz="2400" dirty="0"/>
          </a:p>
          <a:p>
            <a:endParaRPr lang="en-GB" dirty="0"/>
          </a:p>
          <a:p>
            <a:endParaRPr lang="en-US" dirty="0"/>
          </a:p>
        </p:txBody>
      </p:sp>
      <p:sp>
        <p:nvSpPr>
          <p:cNvPr id="3" name="Rectangle 2"/>
          <p:cNvSpPr/>
          <p:nvPr/>
        </p:nvSpPr>
        <p:spPr>
          <a:xfrm>
            <a:off x="1135382" y="5068835"/>
            <a:ext cx="5138505" cy="677068"/>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121880" tIns="60940" rIns="121880" bIns="6094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3600" b="0" i="0" u="none" strike="noStrike" kern="1200" cap="none" spc="0" normalizeH="0" baseline="0" noProof="0" dirty="0">
                <a:ln>
                  <a:noFill/>
                </a:ln>
                <a:solidFill>
                  <a:prstClr val="black">
                    <a:lumMod val="95000"/>
                    <a:lumOff val="5000"/>
                  </a:prstClr>
                </a:solidFill>
                <a:effectLst/>
                <a:uLnTx/>
                <a:uFillTx/>
                <a:latin typeface="Calibri"/>
                <a:ea typeface="+mn-ea"/>
                <a:cs typeface="+mn-cs"/>
              </a:rPr>
              <a:t>NB! Nõu ja abi on olemas!</a:t>
            </a:r>
            <a:endParaRPr kumimoji="0" lang="en-US" sz="3600" b="0" i="0" u="none" strike="noStrike" kern="1200" cap="none" spc="0" normalizeH="0" baseline="0" noProof="0" dirty="0">
              <a:ln>
                <a:noFill/>
              </a:ln>
              <a:solidFill>
                <a:prstClr val="black">
                  <a:lumMod val="95000"/>
                  <a:lumOff val="5000"/>
                </a:prstClr>
              </a:solidFill>
              <a:effectLst/>
              <a:uLnTx/>
              <a:uFillTx/>
              <a:latin typeface="Calibri"/>
              <a:ea typeface="+mn-ea"/>
              <a:cs typeface="+mn-cs"/>
            </a:endParaRPr>
          </a:p>
        </p:txBody>
      </p:sp>
      <p:sp>
        <p:nvSpPr>
          <p:cNvPr id="7" name="Jaluse kohatäide 6"/>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Tartu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Ülikool</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Part</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Kull,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Pihla</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2021</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99694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11424" y="260648"/>
            <a:ext cx="10515600" cy="1325563"/>
          </a:xfrm>
        </p:spPr>
        <p:txBody>
          <a:bodyPr/>
          <a:lstStyle/>
          <a:p>
            <a:r>
              <a:rPr lang="et-EE" dirty="0" smtClean="0"/>
              <a:t>Abitelefonid ja nõustamine</a:t>
            </a:r>
            <a:endParaRPr lang="en-GB" dirty="0"/>
          </a:p>
        </p:txBody>
      </p:sp>
      <p:sp>
        <p:nvSpPr>
          <p:cNvPr id="3" name="Sisu kohatäide 2"/>
          <p:cNvSpPr>
            <a:spLocks noGrp="1"/>
          </p:cNvSpPr>
          <p:nvPr>
            <p:ph idx="1"/>
          </p:nvPr>
        </p:nvSpPr>
        <p:spPr>
          <a:xfrm>
            <a:off x="815413" y="1604797"/>
            <a:ext cx="10515600" cy="5253203"/>
          </a:xfrm>
        </p:spPr>
        <p:txBody>
          <a:bodyPr>
            <a:normAutofit lnSpcReduction="10000"/>
          </a:bodyPr>
          <a:lstStyle/>
          <a:p>
            <a:pPr>
              <a:buNone/>
            </a:pPr>
            <a:r>
              <a:rPr lang="et-EE" sz="2700" b="1" dirty="0" smtClean="0"/>
              <a:t>Lasteabitelefon </a:t>
            </a:r>
            <a:r>
              <a:rPr lang="et-EE" sz="3500" b="1" dirty="0" smtClean="0"/>
              <a:t>116 111</a:t>
            </a:r>
            <a:r>
              <a:rPr lang="et-EE" sz="3500" dirty="0" smtClean="0"/>
              <a:t> </a:t>
            </a:r>
            <a:r>
              <a:rPr lang="et-EE" sz="2700" dirty="0" smtClean="0"/>
              <a:t>ja </a:t>
            </a:r>
            <a:r>
              <a:rPr lang="et-EE" sz="2700" dirty="0" err="1" smtClean="0"/>
              <a:t>chat</a:t>
            </a:r>
            <a:r>
              <a:rPr lang="et-EE" sz="2700" dirty="0" smtClean="0"/>
              <a:t> </a:t>
            </a:r>
            <a:r>
              <a:rPr lang="fi-FI" sz="2700" u="sng" dirty="0" smtClean="0">
                <a:hlinkClick r:id="rId3"/>
              </a:rPr>
              <a:t>www.lasteabi.ee</a:t>
            </a:r>
            <a:endParaRPr lang="fi-FI" sz="2700" dirty="0" smtClean="0"/>
          </a:p>
          <a:p>
            <a:pPr>
              <a:buNone/>
            </a:pPr>
            <a:endParaRPr lang="et-EE" sz="2700" dirty="0" smtClean="0"/>
          </a:p>
          <a:p>
            <a:pPr>
              <a:buNone/>
            </a:pPr>
            <a:r>
              <a:rPr lang="en-GB" sz="2700" b="1" dirty="0" err="1" smtClean="0"/>
              <a:t>Ohvriabi</a:t>
            </a:r>
            <a:r>
              <a:rPr lang="en-GB" sz="2700" dirty="0" smtClean="0"/>
              <a:t>  </a:t>
            </a:r>
            <a:r>
              <a:rPr lang="en-GB" sz="2700" u="sng" dirty="0" smtClean="0">
                <a:hlinkClick r:id="rId4"/>
              </a:rPr>
              <a:t>www.palunabi.ee</a:t>
            </a:r>
            <a:r>
              <a:rPr lang="en-GB" sz="2700" dirty="0" smtClean="0"/>
              <a:t> </a:t>
            </a:r>
            <a:r>
              <a:rPr lang="en-GB" sz="2700" dirty="0" err="1" smtClean="0"/>
              <a:t>lehel</a:t>
            </a:r>
            <a:r>
              <a:rPr lang="en-GB" sz="2700" dirty="0" smtClean="0"/>
              <a:t> </a:t>
            </a:r>
            <a:r>
              <a:rPr lang="en-GB" sz="2700" dirty="0" err="1" smtClean="0"/>
              <a:t>saab</a:t>
            </a:r>
            <a:r>
              <a:rPr lang="en-GB" sz="2700" dirty="0" smtClean="0"/>
              <a:t> </a:t>
            </a:r>
            <a:r>
              <a:rPr lang="en-GB" sz="2700" dirty="0" err="1" smtClean="0"/>
              <a:t>alustada</a:t>
            </a:r>
            <a:r>
              <a:rPr lang="en-GB" sz="2700" dirty="0" smtClean="0"/>
              <a:t> </a:t>
            </a:r>
            <a:r>
              <a:rPr lang="en-GB" sz="2700" dirty="0" err="1" smtClean="0"/>
              <a:t>vestlust</a:t>
            </a:r>
            <a:r>
              <a:rPr lang="en-GB" sz="2700" dirty="0" smtClean="0"/>
              <a:t> </a:t>
            </a:r>
            <a:r>
              <a:rPr lang="en-GB" sz="2700" dirty="0" err="1" smtClean="0"/>
              <a:t>ja</a:t>
            </a:r>
            <a:r>
              <a:rPr lang="en-GB" sz="2700" dirty="0" smtClean="0"/>
              <a:t> </a:t>
            </a:r>
            <a:r>
              <a:rPr lang="en-GB" sz="2700" dirty="0" err="1" smtClean="0"/>
              <a:t>leida</a:t>
            </a:r>
            <a:r>
              <a:rPr lang="en-GB" sz="2700" dirty="0" smtClean="0"/>
              <a:t> </a:t>
            </a:r>
            <a:r>
              <a:rPr lang="en-GB" sz="2700" dirty="0" err="1" smtClean="0"/>
              <a:t>täpsemat</a:t>
            </a:r>
            <a:r>
              <a:rPr lang="en-GB" sz="2700" dirty="0" smtClean="0"/>
              <a:t> info </a:t>
            </a:r>
            <a:r>
              <a:rPr lang="en-GB" sz="2700" dirty="0" err="1" smtClean="0"/>
              <a:t>abitelefonide</a:t>
            </a:r>
            <a:r>
              <a:rPr lang="en-GB" sz="2700" dirty="0" smtClean="0"/>
              <a:t> </a:t>
            </a:r>
            <a:r>
              <a:rPr lang="en-GB" sz="2700" dirty="0" err="1" smtClean="0"/>
              <a:t>kohta</a:t>
            </a:r>
            <a:r>
              <a:rPr lang="et-EE" sz="2700" dirty="0" smtClean="0"/>
              <a:t>:</a:t>
            </a:r>
          </a:p>
          <a:p>
            <a:pPr>
              <a:buFont typeface="Wingdings" pitchFamily="2" charset="2"/>
              <a:buChar char="ü"/>
            </a:pPr>
            <a:r>
              <a:rPr lang="en-GB" sz="2300" dirty="0" err="1" smtClean="0"/>
              <a:t>Ohvriabi</a:t>
            </a:r>
            <a:r>
              <a:rPr lang="en-GB" sz="2300" dirty="0" smtClean="0"/>
              <a:t> </a:t>
            </a:r>
            <a:r>
              <a:rPr lang="en-GB" sz="2300" dirty="0" err="1" smtClean="0"/>
              <a:t>kriisitelefon</a:t>
            </a:r>
            <a:r>
              <a:rPr lang="en-GB" sz="2300" dirty="0" smtClean="0"/>
              <a:t> </a:t>
            </a:r>
            <a:r>
              <a:rPr lang="en-GB" sz="2300" b="1" dirty="0" smtClean="0"/>
              <a:t>116</a:t>
            </a:r>
            <a:r>
              <a:rPr lang="et-EE" sz="2300" b="1" dirty="0" smtClean="0"/>
              <a:t> </a:t>
            </a:r>
            <a:r>
              <a:rPr lang="en-GB" sz="2300" b="1" dirty="0" smtClean="0"/>
              <a:t>006</a:t>
            </a:r>
            <a:r>
              <a:rPr lang="en-GB" sz="2300" dirty="0" smtClean="0"/>
              <a:t> </a:t>
            </a:r>
            <a:endParaRPr lang="et-EE" sz="2300" dirty="0" smtClean="0"/>
          </a:p>
          <a:p>
            <a:pPr>
              <a:buFont typeface="Wingdings" pitchFamily="2" charset="2"/>
              <a:buChar char="ü"/>
            </a:pPr>
            <a:r>
              <a:rPr lang="en-GB" sz="2300" dirty="0" err="1" smtClean="0"/>
              <a:t>Vaimse</a:t>
            </a:r>
            <a:r>
              <a:rPr lang="en-GB" sz="2300" dirty="0" smtClean="0"/>
              <a:t> </a:t>
            </a:r>
            <a:r>
              <a:rPr lang="en-GB" sz="2300" dirty="0" err="1" smtClean="0"/>
              <a:t>tervise</a:t>
            </a:r>
            <a:r>
              <a:rPr lang="en-GB" sz="2300" dirty="0" smtClean="0"/>
              <a:t> </a:t>
            </a:r>
            <a:r>
              <a:rPr lang="en-GB" sz="2300" dirty="0" err="1" smtClean="0"/>
              <a:t>abi</a:t>
            </a:r>
            <a:r>
              <a:rPr lang="en-GB" sz="2300" dirty="0" smtClean="0"/>
              <a:t> </a:t>
            </a:r>
            <a:r>
              <a:rPr lang="en-GB" sz="2300" dirty="0" err="1" smtClean="0"/>
              <a:t>telefon</a:t>
            </a:r>
            <a:r>
              <a:rPr lang="et-EE" sz="2300" dirty="0" smtClean="0"/>
              <a:t> ja </a:t>
            </a:r>
            <a:r>
              <a:rPr lang="et-EE" sz="2300" dirty="0" err="1" smtClean="0"/>
              <a:t>chat</a:t>
            </a:r>
            <a:r>
              <a:rPr lang="en-GB" sz="2300" dirty="0" smtClean="0"/>
              <a:t> </a:t>
            </a:r>
            <a:r>
              <a:rPr lang="en-GB" sz="2300" b="1" dirty="0" smtClean="0"/>
              <a:t>6604500</a:t>
            </a:r>
            <a:r>
              <a:rPr lang="en-GB" sz="2300" dirty="0" smtClean="0"/>
              <a:t> </a:t>
            </a:r>
            <a:r>
              <a:rPr lang="en-GB" sz="2300" dirty="0" err="1" smtClean="0"/>
              <a:t>igat</a:t>
            </a:r>
            <a:r>
              <a:rPr lang="en-GB" sz="2300" dirty="0" smtClean="0"/>
              <a:t> </a:t>
            </a:r>
            <a:r>
              <a:rPr lang="en-GB" sz="2300" dirty="0" err="1" smtClean="0"/>
              <a:t>liiki</a:t>
            </a:r>
            <a:r>
              <a:rPr lang="en-GB" sz="2300" dirty="0" smtClean="0"/>
              <a:t> </a:t>
            </a:r>
            <a:r>
              <a:rPr lang="en-GB" sz="2300" dirty="0" err="1" smtClean="0"/>
              <a:t>vaimse</a:t>
            </a:r>
            <a:r>
              <a:rPr lang="en-GB" sz="2300" dirty="0" smtClean="0"/>
              <a:t> </a:t>
            </a:r>
            <a:r>
              <a:rPr lang="en-GB" sz="2300" dirty="0" err="1" smtClean="0"/>
              <a:t>tervise</a:t>
            </a:r>
            <a:r>
              <a:rPr lang="en-GB" sz="2300" dirty="0" smtClean="0"/>
              <a:t> </a:t>
            </a:r>
            <a:r>
              <a:rPr lang="en-GB" sz="2300" dirty="0" err="1" smtClean="0"/>
              <a:t>murede</a:t>
            </a:r>
            <a:r>
              <a:rPr lang="en-GB" sz="2300" dirty="0" smtClean="0"/>
              <a:t> </a:t>
            </a:r>
            <a:r>
              <a:rPr lang="en-GB" sz="2300" dirty="0" err="1" smtClean="0"/>
              <a:t>korral</a:t>
            </a:r>
            <a:endParaRPr lang="et-EE" sz="2300" dirty="0" smtClean="0"/>
          </a:p>
          <a:p>
            <a:pPr>
              <a:buFont typeface="Wingdings" pitchFamily="2" charset="2"/>
              <a:buChar char="ü"/>
            </a:pPr>
            <a:r>
              <a:rPr lang="en-GB" sz="2300" dirty="0" err="1" smtClean="0"/>
              <a:t>Vägivallast</a:t>
            </a:r>
            <a:r>
              <a:rPr lang="en-GB" sz="2300" dirty="0" smtClean="0"/>
              <a:t> </a:t>
            </a:r>
            <a:r>
              <a:rPr lang="en-GB" sz="2300" dirty="0" err="1" smtClean="0"/>
              <a:t>loobumise</a:t>
            </a:r>
            <a:r>
              <a:rPr lang="en-GB" sz="2300" dirty="0" smtClean="0"/>
              <a:t> </a:t>
            </a:r>
            <a:r>
              <a:rPr lang="en-GB" sz="2300" dirty="0" err="1" smtClean="0"/>
              <a:t>tugiliin</a:t>
            </a:r>
            <a:r>
              <a:rPr lang="en-GB" sz="2300" dirty="0" smtClean="0"/>
              <a:t> </a:t>
            </a:r>
            <a:r>
              <a:rPr lang="en-GB" sz="2300" b="1" dirty="0" smtClean="0"/>
              <a:t>6606077</a:t>
            </a:r>
            <a:endParaRPr lang="et-EE" sz="2300" b="1" dirty="0" smtClean="0"/>
          </a:p>
          <a:p>
            <a:pPr>
              <a:buNone/>
            </a:pPr>
            <a:endParaRPr lang="et-EE" sz="2700" b="1" dirty="0" smtClean="0"/>
          </a:p>
          <a:p>
            <a:pPr>
              <a:buNone/>
            </a:pPr>
            <a:r>
              <a:rPr lang="en-GB" sz="2700" b="1" dirty="0" err="1" smtClean="0"/>
              <a:t>Seksuaalvägivalla</a:t>
            </a:r>
            <a:r>
              <a:rPr lang="en-GB" sz="2700" b="1" dirty="0" smtClean="0"/>
              <a:t> </a:t>
            </a:r>
            <a:r>
              <a:rPr lang="en-GB" sz="2700" b="1" dirty="0" err="1" smtClean="0"/>
              <a:t>kriisiabikeskused</a:t>
            </a:r>
            <a:r>
              <a:rPr lang="en-GB" sz="2700" b="1" dirty="0" smtClean="0"/>
              <a:t> </a:t>
            </a:r>
            <a:r>
              <a:rPr lang="en-GB" sz="2700" dirty="0" smtClean="0"/>
              <a:t>– </a:t>
            </a:r>
            <a:r>
              <a:rPr lang="et-EE" sz="2700" dirty="0" smtClean="0"/>
              <a:t>24h </a:t>
            </a:r>
            <a:r>
              <a:rPr lang="en-GB" sz="2700" dirty="0" err="1" smtClean="0"/>
              <a:t>abi</a:t>
            </a:r>
            <a:r>
              <a:rPr lang="en-GB" sz="2700" dirty="0" smtClean="0"/>
              <a:t> 7 </a:t>
            </a:r>
            <a:r>
              <a:rPr lang="en-GB" sz="2700" dirty="0" err="1" smtClean="0"/>
              <a:t>päeva</a:t>
            </a:r>
            <a:r>
              <a:rPr lang="en-GB" sz="2700" dirty="0" smtClean="0"/>
              <a:t> </a:t>
            </a:r>
            <a:r>
              <a:rPr lang="en-GB" sz="2700" dirty="0" err="1" smtClean="0"/>
              <a:t>jooksul</a:t>
            </a:r>
            <a:r>
              <a:rPr lang="en-GB" sz="2700" dirty="0" smtClean="0"/>
              <a:t> </a:t>
            </a:r>
            <a:r>
              <a:rPr lang="en-GB" sz="2700" dirty="0" err="1" smtClean="0"/>
              <a:t>pärast</a:t>
            </a:r>
            <a:r>
              <a:rPr lang="en-GB" sz="2700" dirty="0" smtClean="0"/>
              <a:t> </a:t>
            </a:r>
            <a:r>
              <a:rPr lang="en-GB" sz="2700" dirty="0" err="1" smtClean="0"/>
              <a:t>seksuaalvägivalda</a:t>
            </a:r>
            <a:r>
              <a:rPr lang="en-GB" sz="2700" dirty="0" smtClean="0"/>
              <a:t> </a:t>
            </a:r>
            <a:r>
              <a:rPr lang="en-GB" sz="2700" u="sng" dirty="0" smtClean="0">
                <a:hlinkClick r:id="rId5"/>
              </a:rPr>
              <a:t>www.palunabi.ee/seksuaalvagivald</a:t>
            </a:r>
            <a:endParaRPr lang="et-EE" sz="2700" dirty="0" smtClean="0"/>
          </a:p>
          <a:p>
            <a:pPr>
              <a:buNone/>
            </a:pPr>
            <a:r>
              <a:rPr lang="et-EE" sz="2700" b="1" dirty="0" smtClean="0"/>
              <a:t>Naiste Tugikeskused</a:t>
            </a:r>
          </a:p>
          <a:p>
            <a:pPr>
              <a:buNone/>
            </a:pPr>
            <a:r>
              <a:rPr lang="et-EE" sz="2700" b="1" dirty="0" smtClean="0"/>
              <a:t>Politsei 112</a:t>
            </a:r>
          </a:p>
          <a:p>
            <a:pPr>
              <a:buNone/>
            </a:pPr>
            <a:endParaRPr lang="en-GB" sz="2700" dirty="0"/>
          </a:p>
        </p:txBody>
      </p:sp>
      <p:pic>
        <p:nvPicPr>
          <p:cNvPr id="4" name="Picture 3"/>
          <p:cNvPicPr>
            <a:picLocks noChangeAspect="1"/>
          </p:cNvPicPr>
          <p:nvPr/>
        </p:nvPicPr>
        <p:blipFill>
          <a:blip r:embed="rId6"/>
          <a:stretch>
            <a:fillRect/>
          </a:stretch>
        </p:blipFill>
        <p:spPr>
          <a:xfrm>
            <a:off x="8795905" y="996662"/>
            <a:ext cx="2247900" cy="1428750"/>
          </a:xfrm>
          <a:prstGeom prst="rect">
            <a:avLst/>
          </a:prstGeom>
        </p:spPr>
      </p:pic>
    </p:spTree>
    <p:extLst>
      <p:ext uri="{BB962C8B-B14F-4D97-AF65-F5344CB8AC3E}">
        <p14:creationId xmlns:p14="http://schemas.microsoft.com/office/powerpoint/2010/main" val="3121116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Nõustamine internetis</a:t>
            </a:r>
            <a:endParaRPr lang="en-GB" dirty="0"/>
          </a:p>
        </p:txBody>
      </p:sp>
      <p:sp>
        <p:nvSpPr>
          <p:cNvPr id="3" name="Sisu kohatäide 2"/>
          <p:cNvSpPr>
            <a:spLocks noGrp="1"/>
          </p:cNvSpPr>
          <p:nvPr>
            <p:ph idx="1"/>
          </p:nvPr>
        </p:nvSpPr>
        <p:spPr>
          <a:xfrm>
            <a:off x="441960" y="1825624"/>
            <a:ext cx="11222659" cy="4351339"/>
          </a:xfrm>
        </p:spPr>
        <p:txBody>
          <a:bodyPr>
            <a:normAutofit/>
          </a:bodyPr>
          <a:lstStyle/>
          <a:p>
            <a:r>
              <a:rPr lang="nn-NO" sz="2700" dirty="0" smtClean="0"/>
              <a:t>Psühholoogiline abi </a:t>
            </a:r>
            <a:r>
              <a:rPr lang="nn-NO" sz="2700" u="sng" dirty="0" smtClean="0">
                <a:hlinkClick r:id="rId3"/>
              </a:rPr>
              <a:t>www.peaasi.ee</a:t>
            </a:r>
            <a:r>
              <a:rPr lang="nn-NO" sz="2700" dirty="0" smtClean="0"/>
              <a:t>, </a:t>
            </a:r>
            <a:r>
              <a:rPr lang="nn-NO" sz="2700" u="sng" dirty="0" smtClean="0">
                <a:hlinkClick r:id="rId4"/>
              </a:rPr>
              <a:t>www.lahendus.net</a:t>
            </a:r>
            <a:endParaRPr lang="et-EE" sz="2700" u="sng" dirty="0" smtClean="0"/>
          </a:p>
          <a:p>
            <a:pPr marL="0" indent="0">
              <a:buNone/>
            </a:pPr>
            <a:endParaRPr lang="et-EE" sz="2700" dirty="0" smtClean="0"/>
          </a:p>
          <a:p>
            <a:r>
              <a:rPr lang="en-GB" sz="2700" dirty="0" err="1" smtClean="0"/>
              <a:t>Veebikonstaabel</a:t>
            </a:r>
            <a:r>
              <a:rPr lang="en-GB" sz="2700" dirty="0" smtClean="0"/>
              <a:t> </a:t>
            </a:r>
            <a:r>
              <a:rPr lang="en-GB" sz="2700" u="sng" dirty="0" smtClean="0">
                <a:hlinkClick r:id="rId5"/>
              </a:rPr>
              <a:t>https://www2.politsei.ee/et/nouanded/veebikonstaabel/</a:t>
            </a:r>
            <a:endParaRPr lang="et-EE" sz="2700" u="sng" dirty="0" smtClean="0"/>
          </a:p>
          <a:p>
            <a:pPr marL="0" indent="0">
              <a:buNone/>
            </a:pPr>
            <a:endParaRPr lang="en-GB" sz="2700" dirty="0" smtClean="0"/>
          </a:p>
          <a:p>
            <a:r>
              <a:rPr lang="nn-NO" sz="2700" dirty="0" smtClean="0"/>
              <a:t>Noorte seksuaaltervisealane internetinõustamine </a:t>
            </a:r>
            <a:r>
              <a:rPr lang="nn-NO" sz="2700" u="sng" dirty="0" smtClean="0">
                <a:hlinkClick r:id="rId6"/>
              </a:rPr>
              <a:t>www.seksuaaltervis.ee</a:t>
            </a:r>
            <a:endParaRPr lang="nn-NO" sz="2700" dirty="0" smtClean="0"/>
          </a:p>
          <a:p>
            <a:pPr>
              <a:buNone/>
            </a:pPr>
            <a:endParaRPr lang="en-GB" sz="3200" dirty="0" smtClean="0"/>
          </a:p>
          <a:p>
            <a:pPr lvl="0">
              <a:buNone/>
            </a:pPr>
            <a:endParaRPr lang="en-GB" sz="3200" dirty="0" smtClean="0"/>
          </a:p>
          <a:p>
            <a:pPr>
              <a:buNone/>
            </a:pPr>
            <a:endParaRPr lang="en-GB" sz="3200" dirty="0"/>
          </a:p>
        </p:txBody>
      </p:sp>
      <p:sp>
        <p:nvSpPr>
          <p:cNvPr id="5" name="Jaluse kohatäid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Tartu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Ülikool</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Part</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Kull,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Pihla</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2021</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9748567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Teave kohtinguvägivalla kohta</a:t>
            </a:r>
            <a:endParaRPr lang="en-GB" dirty="0"/>
          </a:p>
        </p:txBody>
      </p:sp>
      <p:sp>
        <p:nvSpPr>
          <p:cNvPr id="3" name="Sisu kohatäide 2"/>
          <p:cNvSpPr>
            <a:spLocks noGrp="1"/>
          </p:cNvSpPr>
          <p:nvPr>
            <p:ph idx="1"/>
          </p:nvPr>
        </p:nvSpPr>
        <p:spPr>
          <a:xfrm>
            <a:off x="838200" y="1825626"/>
            <a:ext cx="10515600" cy="4387684"/>
          </a:xfrm>
        </p:spPr>
        <p:txBody>
          <a:bodyPr>
            <a:normAutofit lnSpcReduction="10000"/>
          </a:bodyPr>
          <a:lstStyle/>
          <a:p>
            <a:pPr>
              <a:buNone/>
            </a:pPr>
            <a:r>
              <a:rPr lang="en-GB" sz="2400" dirty="0" err="1" smtClean="0"/>
              <a:t>Ohvriabi</a:t>
            </a:r>
            <a:r>
              <a:rPr lang="en-GB" sz="2400" dirty="0" smtClean="0"/>
              <a:t> </a:t>
            </a:r>
            <a:r>
              <a:rPr lang="en-GB" sz="2400" u="sng" dirty="0" smtClean="0">
                <a:hlinkClick r:id="rId3"/>
              </a:rPr>
              <a:t>http://www.palunabi.ee/</a:t>
            </a:r>
            <a:r>
              <a:rPr lang="et-EE" sz="2400" dirty="0" smtClean="0"/>
              <a:t>, pöördumine</a:t>
            </a:r>
          </a:p>
          <a:p>
            <a:r>
              <a:rPr lang="en-GB" sz="2400" dirty="0" err="1" smtClean="0"/>
              <a:t>lähisuhte</a:t>
            </a:r>
            <a:r>
              <a:rPr lang="en-GB" sz="2400" dirty="0" smtClean="0"/>
              <a:t>-, </a:t>
            </a:r>
            <a:r>
              <a:rPr lang="en-GB" sz="2400" dirty="0" err="1" smtClean="0"/>
              <a:t>kohtingu</a:t>
            </a:r>
            <a:r>
              <a:rPr lang="en-GB" sz="2400" dirty="0" smtClean="0"/>
              <a:t>- </a:t>
            </a:r>
            <a:r>
              <a:rPr lang="en-GB" sz="2400" dirty="0" err="1" smtClean="0"/>
              <a:t>ja</a:t>
            </a:r>
            <a:r>
              <a:rPr lang="en-GB" sz="2400" dirty="0" smtClean="0"/>
              <a:t> </a:t>
            </a:r>
            <a:r>
              <a:rPr lang="en-GB" sz="2400" dirty="0" err="1" smtClean="0"/>
              <a:t>seksuaalvägival</a:t>
            </a:r>
            <a:r>
              <a:rPr lang="et-EE" sz="2400" dirty="0" smtClean="0"/>
              <a:t>la korral</a:t>
            </a:r>
            <a:r>
              <a:rPr lang="en-GB" sz="2400" dirty="0" smtClean="0"/>
              <a:t> </a:t>
            </a:r>
            <a:endParaRPr lang="et-EE" sz="2400" dirty="0" smtClean="0"/>
          </a:p>
          <a:p>
            <a:r>
              <a:rPr lang="en-GB" sz="2400" dirty="0" err="1" smtClean="0"/>
              <a:t>vägivalla</a:t>
            </a:r>
            <a:r>
              <a:rPr lang="en-GB" sz="2400" dirty="0" smtClean="0"/>
              <a:t> </a:t>
            </a:r>
            <a:r>
              <a:rPr lang="en-GB" sz="2400" dirty="0" err="1" smtClean="0"/>
              <a:t>pealtnägemise</a:t>
            </a:r>
            <a:r>
              <a:rPr lang="en-GB" sz="2400" dirty="0" smtClean="0"/>
              <a:t>, </a:t>
            </a:r>
            <a:r>
              <a:rPr lang="en-GB" sz="2400" dirty="0" err="1" smtClean="0"/>
              <a:t>lastevastase</a:t>
            </a:r>
            <a:r>
              <a:rPr lang="en-GB" sz="2400" dirty="0" smtClean="0"/>
              <a:t> </a:t>
            </a:r>
            <a:r>
              <a:rPr lang="en-GB" sz="2400" dirty="0" err="1" smtClean="0"/>
              <a:t>vägivalla</a:t>
            </a:r>
            <a:r>
              <a:rPr lang="en-GB" sz="2400" dirty="0" smtClean="0"/>
              <a:t>, </a:t>
            </a:r>
            <a:r>
              <a:rPr lang="en-GB" sz="2400" dirty="0" err="1" smtClean="0"/>
              <a:t>ahistava</a:t>
            </a:r>
            <a:r>
              <a:rPr lang="en-GB" sz="2400" dirty="0" smtClean="0"/>
              <a:t> </a:t>
            </a:r>
            <a:r>
              <a:rPr lang="en-GB" sz="2400" dirty="0" err="1" smtClean="0"/>
              <a:t>jälitamise</a:t>
            </a:r>
            <a:r>
              <a:rPr lang="et-EE" sz="2400" dirty="0" smtClean="0"/>
              <a:t> korral</a:t>
            </a:r>
          </a:p>
          <a:p>
            <a:r>
              <a:rPr lang="en-GB" sz="2400" dirty="0" err="1" smtClean="0"/>
              <a:t>inimkaubanduse</a:t>
            </a:r>
            <a:r>
              <a:rPr lang="en-GB" sz="2400" dirty="0" smtClean="0"/>
              <a:t> </a:t>
            </a:r>
            <a:r>
              <a:rPr lang="et-EE" sz="2400" dirty="0" smtClean="0"/>
              <a:t>korral</a:t>
            </a:r>
          </a:p>
          <a:p>
            <a:endParaRPr lang="et-EE" sz="2400" u="sng" dirty="0" smtClean="0"/>
          </a:p>
          <a:p>
            <a:pPr>
              <a:buNone/>
            </a:pPr>
            <a:r>
              <a:rPr lang="et-EE" sz="2400" dirty="0" smtClean="0"/>
              <a:t>Justiitsministeerium  </a:t>
            </a:r>
            <a:r>
              <a:rPr lang="et-EE" sz="2400" u="sng" dirty="0" err="1" smtClean="0">
                <a:hlinkClick r:id="rId4"/>
              </a:rPr>
              <a:t>www.kriminaalpoliitika.ee/perevagivald/noortele</a:t>
            </a:r>
            <a:endParaRPr lang="et-EE" sz="2400" u="sng" dirty="0" smtClean="0"/>
          </a:p>
          <a:p>
            <a:pPr>
              <a:buNone/>
            </a:pPr>
            <a:endParaRPr lang="et-EE" sz="2400" dirty="0" smtClean="0"/>
          </a:p>
          <a:p>
            <a:pPr>
              <a:buNone/>
            </a:pPr>
            <a:r>
              <a:rPr lang="et-EE" sz="2400" dirty="0" smtClean="0"/>
              <a:t>Politsei </a:t>
            </a:r>
            <a:r>
              <a:rPr lang="en-GB" sz="2400" u="sng" dirty="0" smtClean="0">
                <a:hlinkClick r:id="rId5"/>
              </a:rPr>
              <a:t>https://www2.politsei.ee/et/nouanded/noorele/kohtinguvagivald/</a:t>
            </a:r>
            <a:endParaRPr lang="en-GB" sz="2400" dirty="0" smtClean="0"/>
          </a:p>
          <a:p>
            <a:pPr>
              <a:buNone/>
            </a:pPr>
            <a:endParaRPr lang="et-EE" sz="2400" dirty="0" smtClean="0"/>
          </a:p>
          <a:p>
            <a:pPr>
              <a:buNone/>
            </a:pPr>
            <a:r>
              <a:rPr lang="et-EE" sz="2400" dirty="0" smtClean="0"/>
              <a:t>Eesti Seksuaaltervise Liit </a:t>
            </a:r>
            <a:r>
              <a:rPr lang="en-GB" sz="2400" u="sng" dirty="0" smtClean="0">
                <a:hlinkClick r:id="rId6"/>
              </a:rPr>
              <a:t>http://www.estl.ee/seksuaalv%C3%A4givald</a:t>
            </a:r>
            <a:endParaRPr lang="et-EE" sz="2400" u="sng" dirty="0" smtClean="0"/>
          </a:p>
          <a:p>
            <a:pPr>
              <a:buNone/>
            </a:pPr>
            <a:endParaRPr lang="et-EE" sz="3200" u="sng" dirty="0" smtClean="0"/>
          </a:p>
          <a:p>
            <a:pPr>
              <a:buNone/>
            </a:pPr>
            <a:endParaRPr lang="en-GB" dirty="0" smtClean="0"/>
          </a:p>
          <a:p>
            <a:pPr>
              <a:buNone/>
            </a:pPr>
            <a:endParaRPr lang="et-EE" u="sng" dirty="0" smtClean="0"/>
          </a:p>
          <a:p>
            <a:pPr>
              <a:buNone/>
            </a:pPr>
            <a:endParaRPr lang="en-GB" dirty="0"/>
          </a:p>
        </p:txBody>
      </p:sp>
    </p:spTree>
    <p:extLst>
      <p:ext uri="{BB962C8B-B14F-4D97-AF65-F5344CB8AC3E}">
        <p14:creationId xmlns:p14="http://schemas.microsoft.com/office/powerpoint/2010/main" val="234733594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t-EE" dirty="0" smtClean="0">
                <a:solidFill>
                  <a:srgbClr val="0070C0"/>
                </a:solidFill>
              </a:rPr>
              <a:t>Tund 5</a:t>
            </a:r>
            <a:br>
              <a:rPr lang="et-EE" dirty="0" smtClean="0">
                <a:solidFill>
                  <a:srgbClr val="0070C0"/>
                </a:solidFill>
              </a:rPr>
            </a:br>
            <a:r>
              <a:rPr lang="et-EE" dirty="0" smtClean="0">
                <a:solidFill>
                  <a:srgbClr val="0070C0"/>
                </a:solidFill>
              </a:rPr>
              <a:t>Vägivalla spiraal</a:t>
            </a:r>
            <a:endParaRPr lang="en-US" dirty="0">
              <a:solidFill>
                <a:srgbClr val="0070C0"/>
              </a:solidFill>
            </a:endParaRPr>
          </a:p>
        </p:txBody>
      </p:sp>
      <p:sp>
        <p:nvSpPr>
          <p:cNvPr id="6" name="Subtitle 5"/>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fi-FI" dirty="0" smtClean="0">
                <a:solidFill>
                  <a:prstClr val="black">
                    <a:tint val="75000"/>
                  </a:prstClr>
                </a:solidFill>
                <a:latin typeface="Calibri"/>
              </a:rPr>
              <a:t>Tartu </a:t>
            </a:r>
            <a:r>
              <a:rPr lang="fi-FI" dirty="0" err="1" smtClean="0">
                <a:solidFill>
                  <a:prstClr val="black">
                    <a:tint val="75000"/>
                  </a:prstClr>
                </a:solidFill>
                <a:latin typeface="Calibri"/>
              </a:rPr>
              <a:t>Ülikool</a:t>
            </a:r>
            <a:r>
              <a:rPr lang="fi-FI" dirty="0" smtClean="0">
                <a:solidFill>
                  <a:prstClr val="black">
                    <a:tint val="75000"/>
                  </a:prstClr>
                </a:solidFill>
                <a:latin typeface="Calibri"/>
              </a:rPr>
              <a:t>, Part ja Kull 2021</a:t>
            </a:r>
            <a:endParaRPr lang="en-GB" dirty="0">
              <a:solidFill>
                <a:prstClr val="black">
                  <a:tint val="75000"/>
                </a:prstClr>
              </a:solidFill>
              <a:latin typeface="Calibri"/>
            </a:endParaRPr>
          </a:p>
        </p:txBody>
      </p:sp>
      <p:sp>
        <p:nvSpPr>
          <p:cNvPr id="2" name="Rectangle 1"/>
          <p:cNvSpPr/>
          <p:nvPr/>
        </p:nvSpPr>
        <p:spPr>
          <a:xfrm>
            <a:off x="1840854" y="602558"/>
            <a:ext cx="7985071" cy="646331"/>
          </a:xfrm>
          <a:prstGeom prst="rect">
            <a:avLst/>
          </a:prstGeom>
        </p:spPr>
        <p:txBody>
          <a:bodyPr wrap="square">
            <a:spAutoFit/>
          </a:bodyPr>
          <a:lstStyle/>
          <a:p>
            <a:pPr algn="ctr"/>
            <a:r>
              <a:rPr lang="fi-FI" dirty="0"/>
              <a:t>TERVED JA TURVALISED </a:t>
            </a:r>
            <a:r>
              <a:rPr lang="fi-FI" dirty="0" smtClean="0"/>
              <a:t>SUHTED:</a:t>
            </a:r>
            <a:r>
              <a:rPr lang="et-EE" dirty="0" smtClean="0"/>
              <a:t> </a:t>
            </a:r>
            <a:r>
              <a:rPr lang="fi-FI" dirty="0" err="1" smtClean="0"/>
              <a:t>noorte</a:t>
            </a:r>
            <a:r>
              <a:rPr lang="fi-FI" dirty="0" smtClean="0"/>
              <a:t> </a:t>
            </a:r>
            <a:r>
              <a:rPr lang="fi-FI" dirty="0" err="1"/>
              <a:t>kohtinguvägivalla</a:t>
            </a:r>
            <a:r>
              <a:rPr lang="fi-FI" dirty="0"/>
              <a:t> </a:t>
            </a:r>
            <a:r>
              <a:rPr lang="fi-FI" dirty="0" err="1"/>
              <a:t>ennetamine</a:t>
            </a:r>
            <a:r>
              <a:rPr lang="fi-FI" dirty="0"/>
              <a:t/>
            </a:r>
            <a:br>
              <a:rPr lang="fi-FI" dirty="0"/>
            </a:br>
            <a:endParaRPr lang="et-EE" dirty="0"/>
          </a:p>
        </p:txBody>
      </p:sp>
    </p:spTree>
    <p:extLst>
      <p:ext uri="{BB962C8B-B14F-4D97-AF65-F5344CB8AC3E}">
        <p14:creationId xmlns:p14="http://schemas.microsoft.com/office/powerpoint/2010/main" val="2007396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Arst või nõustaja</a:t>
            </a:r>
            <a:endParaRPr lang="en-GB" dirty="0"/>
          </a:p>
        </p:txBody>
      </p:sp>
      <p:sp>
        <p:nvSpPr>
          <p:cNvPr id="3" name="Sisu kohatäide 2"/>
          <p:cNvSpPr>
            <a:spLocks noGrp="1"/>
          </p:cNvSpPr>
          <p:nvPr>
            <p:ph idx="1"/>
          </p:nvPr>
        </p:nvSpPr>
        <p:spPr>
          <a:xfrm>
            <a:off x="609600" y="1600201"/>
            <a:ext cx="10972800" cy="3840479"/>
          </a:xfrm>
        </p:spPr>
        <p:txBody>
          <a:bodyPr>
            <a:normAutofit fontScale="92500" lnSpcReduction="10000"/>
          </a:bodyPr>
          <a:lstStyle/>
          <a:p>
            <a:r>
              <a:rPr lang="et-EE" sz="2600" dirty="0" smtClean="0"/>
              <a:t>Noorte nõustamiskeskused </a:t>
            </a:r>
          </a:p>
          <a:p>
            <a:endParaRPr lang="et-EE" sz="2600" dirty="0" smtClean="0"/>
          </a:p>
          <a:p>
            <a:r>
              <a:rPr lang="et-EE" sz="2600" dirty="0" smtClean="0"/>
              <a:t>Perearst, eriarst</a:t>
            </a:r>
          </a:p>
          <a:p>
            <a:endParaRPr lang="et-EE" sz="2600" dirty="0" smtClean="0"/>
          </a:p>
          <a:p>
            <a:r>
              <a:rPr lang="et-EE" sz="2600" dirty="0" smtClean="0"/>
              <a:t>Haigla</a:t>
            </a:r>
          </a:p>
          <a:p>
            <a:endParaRPr lang="et-EE" sz="2600" dirty="0" smtClean="0"/>
          </a:p>
          <a:p>
            <a:r>
              <a:rPr lang="et-EE" sz="2600" dirty="0" smtClean="0"/>
              <a:t>Psühholoog</a:t>
            </a:r>
          </a:p>
          <a:p>
            <a:endParaRPr lang="et-EE" sz="2600" dirty="0" smtClean="0"/>
          </a:p>
          <a:p>
            <a:r>
              <a:rPr lang="et-EE" sz="2600" dirty="0" smtClean="0"/>
              <a:t>Õpetaja ja kooli tugispetsialist (psühholoog, sotsiaalpedagoog, kooliõde)</a:t>
            </a:r>
          </a:p>
          <a:p>
            <a:pPr>
              <a:buNone/>
            </a:pPr>
            <a:endParaRPr lang="et-EE" dirty="0" smtClean="0"/>
          </a:p>
        </p:txBody>
      </p:sp>
      <p:sp>
        <p:nvSpPr>
          <p:cNvPr id="5" name="Jaluse kohatäid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Tartu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Ülikool</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Part</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Kull, </a:t>
            </a:r>
            <a:r>
              <a:rPr kumimoji="0" lang="fi-FI" sz="1200" b="0" i="0" u="none" strike="noStrike" kern="1200" cap="none" spc="0" normalizeH="0" baseline="0" noProof="0" dirty="0" err="1" smtClean="0">
                <a:ln>
                  <a:noFill/>
                </a:ln>
                <a:solidFill>
                  <a:prstClr val="black">
                    <a:tint val="75000"/>
                  </a:prstClr>
                </a:solidFill>
                <a:effectLst/>
                <a:uLnTx/>
                <a:uFillTx/>
                <a:latin typeface="Calibri"/>
                <a:ea typeface="+mn-ea"/>
                <a:cs typeface="+mn-cs"/>
              </a:rPr>
              <a:t>Pihla</a:t>
            </a:r>
            <a:r>
              <a:rPr kumimoji="0" lang="fi-FI" sz="1200" b="0" i="0" u="none" strike="noStrike" kern="1200" cap="none" spc="0" normalizeH="0" baseline="0" noProof="0" dirty="0" smtClean="0">
                <a:ln>
                  <a:noFill/>
                </a:ln>
                <a:solidFill>
                  <a:prstClr val="black">
                    <a:tint val="75000"/>
                  </a:prstClr>
                </a:solidFill>
                <a:effectLst/>
                <a:uLnTx/>
                <a:uFillTx/>
                <a:latin typeface="Calibri"/>
                <a:ea typeface="+mn-ea"/>
                <a:cs typeface="+mn-cs"/>
              </a:rPr>
              <a:t> 2021</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27328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Filmi vaatamine „Spiraal“ </a:t>
            </a:r>
            <a:endParaRPr lang="en-US" dirty="0"/>
          </a:p>
        </p:txBody>
      </p:sp>
      <p:sp>
        <p:nvSpPr>
          <p:cNvPr id="3" name="Content Placeholder 2"/>
          <p:cNvSpPr>
            <a:spLocks noGrp="1"/>
          </p:cNvSpPr>
          <p:nvPr>
            <p:ph idx="1"/>
          </p:nvPr>
        </p:nvSpPr>
        <p:spPr/>
        <p:txBody>
          <a:bodyPr>
            <a:normAutofit/>
          </a:bodyPr>
          <a:lstStyle/>
          <a:p>
            <a:pPr lvl="0">
              <a:buNone/>
            </a:pPr>
            <a:r>
              <a:rPr lang="et-EE" sz="2400" dirty="0" smtClean="0"/>
              <a:t>23 min 37 sek</a:t>
            </a:r>
          </a:p>
          <a:p>
            <a:pPr lvl="0">
              <a:buNone/>
            </a:pPr>
            <a:r>
              <a:rPr lang="et-EE" sz="2400" i="1" dirty="0" err="1" smtClean="0"/>
              <a:t>The</a:t>
            </a:r>
            <a:r>
              <a:rPr lang="et-EE" sz="2400" i="1" dirty="0" smtClean="0"/>
              <a:t> </a:t>
            </a:r>
            <a:r>
              <a:rPr lang="et-EE" sz="2400" i="1" dirty="0" err="1" smtClean="0"/>
              <a:t>National</a:t>
            </a:r>
            <a:r>
              <a:rPr lang="et-EE" sz="2400" i="1" dirty="0" smtClean="0"/>
              <a:t> </a:t>
            </a:r>
            <a:r>
              <a:rPr lang="et-EE" sz="2400" i="1" dirty="0" err="1" smtClean="0"/>
              <a:t>Youth</a:t>
            </a:r>
            <a:r>
              <a:rPr lang="et-EE" sz="2400" i="1" dirty="0" smtClean="0"/>
              <a:t> </a:t>
            </a:r>
            <a:r>
              <a:rPr lang="et-EE" sz="2400" i="1" dirty="0" err="1" smtClean="0"/>
              <a:t>Theatre</a:t>
            </a:r>
            <a:r>
              <a:rPr lang="et-EE" sz="2400" i="1" dirty="0" smtClean="0"/>
              <a:t> </a:t>
            </a:r>
            <a:r>
              <a:rPr lang="et-EE" sz="2400" i="1" dirty="0" err="1" smtClean="0"/>
              <a:t>with</a:t>
            </a:r>
            <a:r>
              <a:rPr lang="et-EE" sz="2400" i="1" dirty="0" smtClean="0"/>
              <a:t> </a:t>
            </a:r>
            <a:r>
              <a:rPr lang="et-EE" sz="2400" i="1" dirty="0" err="1" smtClean="0"/>
              <a:t>Domestic</a:t>
            </a:r>
            <a:r>
              <a:rPr lang="et-EE" sz="2400" i="1" dirty="0" smtClean="0"/>
              <a:t> </a:t>
            </a:r>
            <a:r>
              <a:rPr lang="et-EE" sz="2400" i="1" dirty="0" err="1" smtClean="0"/>
              <a:t>Violence</a:t>
            </a:r>
            <a:r>
              <a:rPr lang="et-EE" sz="2400" i="1" dirty="0" smtClean="0"/>
              <a:t> </a:t>
            </a:r>
            <a:r>
              <a:rPr lang="et-EE" sz="2400" i="1" dirty="0" err="1" smtClean="0"/>
              <a:t>Responses</a:t>
            </a:r>
            <a:endParaRPr lang="et-EE" sz="2400" i="1" dirty="0" smtClean="0"/>
          </a:p>
          <a:p>
            <a:pPr lvl="0">
              <a:buNone/>
            </a:pPr>
            <a:endParaRPr lang="et-EE" sz="2400" i="1" dirty="0" smtClean="0"/>
          </a:p>
          <a:p>
            <a:pPr lvl="0">
              <a:buNone/>
            </a:pPr>
            <a:r>
              <a:rPr lang="en-GB" sz="2400" u="sng" dirty="0" smtClean="0">
                <a:hlinkClick r:id="rId2"/>
              </a:rPr>
              <a:t>https://www.youtube.com/watch?v=B3Z6jc8C-HA</a:t>
            </a:r>
            <a:r>
              <a:rPr lang="et-EE" sz="2400" u="sng" dirty="0" smtClean="0"/>
              <a:t> </a:t>
            </a:r>
            <a:r>
              <a:rPr lang="et-EE" sz="2400" dirty="0" smtClean="0"/>
              <a:t>(eestikeelsed subtiitrid)</a:t>
            </a:r>
          </a:p>
          <a:p>
            <a:pPr lvl="0">
              <a:buNone/>
            </a:pPr>
            <a:r>
              <a:rPr lang="et-EE" sz="2400" dirty="0" smtClean="0">
                <a:hlinkClick r:id="rId3"/>
              </a:rPr>
              <a:t>https://www.youtube.com/watch?v=qWo5pVW6GQM</a:t>
            </a:r>
            <a:r>
              <a:rPr lang="et-EE" sz="2400" dirty="0" smtClean="0"/>
              <a:t> (venekeelsed subtiitrid)</a:t>
            </a:r>
            <a:endParaRPr lang="et-EE" sz="2400" i="1" dirty="0" smtClean="0"/>
          </a:p>
          <a:p>
            <a:pPr lvl="0">
              <a:buNone/>
            </a:pPr>
            <a:endParaRPr lang="et-EE" dirty="0" smtClean="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3381875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Tegelaste tutvustus</a:t>
            </a:r>
            <a:endParaRPr lang="en-GB" dirty="0"/>
          </a:p>
        </p:txBody>
      </p:sp>
      <p:sp>
        <p:nvSpPr>
          <p:cNvPr id="3" name="Sisu kohatäide 2"/>
          <p:cNvSpPr>
            <a:spLocks noGrp="1"/>
          </p:cNvSpPr>
          <p:nvPr>
            <p:ph idx="1"/>
          </p:nvPr>
        </p:nvSpPr>
        <p:spPr/>
        <p:txBody>
          <a:bodyPr>
            <a:normAutofit/>
          </a:bodyPr>
          <a:lstStyle/>
          <a:p>
            <a:pPr>
              <a:buNone/>
            </a:pPr>
            <a:r>
              <a:rPr lang="et-EE" sz="2400" b="1" dirty="0" smtClean="0"/>
              <a:t>Peategelased</a:t>
            </a:r>
          </a:p>
          <a:p>
            <a:pPr>
              <a:buNone/>
            </a:pPr>
            <a:r>
              <a:rPr lang="et-EE" sz="2400" dirty="0" err="1" smtClean="0"/>
              <a:t>Lucy</a:t>
            </a:r>
            <a:r>
              <a:rPr lang="et-EE" sz="2400" dirty="0" smtClean="0"/>
              <a:t>: 17-aastane, meeldib ujuda ja joonistada</a:t>
            </a:r>
            <a:endParaRPr lang="en-GB" sz="2400" dirty="0" smtClean="0"/>
          </a:p>
          <a:p>
            <a:pPr>
              <a:buNone/>
            </a:pPr>
            <a:r>
              <a:rPr lang="et-EE" sz="2400" dirty="0" err="1" smtClean="0"/>
              <a:t>Nathan</a:t>
            </a:r>
            <a:r>
              <a:rPr lang="et-EE" sz="2400" dirty="0" smtClean="0"/>
              <a:t>: </a:t>
            </a:r>
            <a:r>
              <a:rPr lang="et-EE" sz="2400" dirty="0" err="1" smtClean="0"/>
              <a:t>Lucy</a:t>
            </a:r>
            <a:r>
              <a:rPr lang="et-EE" sz="2400" dirty="0" smtClean="0"/>
              <a:t> poiss-sõber, veidi vanem, töötab aianduskeskuses</a:t>
            </a:r>
          </a:p>
          <a:p>
            <a:pPr>
              <a:buNone/>
            </a:pPr>
            <a:endParaRPr lang="et-EE" sz="2400" b="1" dirty="0" smtClean="0"/>
          </a:p>
          <a:p>
            <a:pPr>
              <a:buNone/>
            </a:pPr>
            <a:r>
              <a:rPr lang="et-EE" sz="2400" b="1" dirty="0" smtClean="0"/>
              <a:t>Sõbrad</a:t>
            </a:r>
            <a:endParaRPr lang="en-GB" sz="2400" b="1" dirty="0" smtClean="0"/>
          </a:p>
          <a:p>
            <a:pPr>
              <a:buNone/>
            </a:pPr>
            <a:r>
              <a:rPr lang="et-EE" sz="2400" dirty="0" smtClean="0"/>
              <a:t>Sara: </a:t>
            </a:r>
            <a:r>
              <a:rPr lang="et-EE" sz="2400" dirty="0" err="1" smtClean="0"/>
              <a:t>Lucy</a:t>
            </a:r>
            <a:r>
              <a:rPr lang="et-EE" sz="2400" dirty="0" smtClean="0"/>
              <a:t> hea sõber samas koolis</a:t>
            </a:r>
            <a:endParaRPr lang="en-GB" sz="2400" dirty="0" smtClean="0"/>
          </a:p>
          <a:p>
            <a:pPr>
              <a:buNone/>
            </a:pPr>
            <a:r>
              <a:rPr lang="et-EE" sz="2400" dirty="0" smtClean="0"/>
              <a:t>Matt: </a:t>
            </a:r>
            <a:r>
              <a:rPr lang="et-EE" sz="2400" dirty="0" err="1" smtClean="0"/>
              <a:t>Lucy</a:t>
            </a:r>
            <a:r>
              <a:rPr lang="et-EE" sz="2400" dirty="0" smtClean="0"/>
              <a:t> ja Sara hea sõber</a:t>
            </a:r>
            <a:endParaRPr lang="en-GB" sz="2400" dirty="0" smtClean="0"/>
          </a:p>
          <a:p>
            <a:pPr>
              <a:buNone/>
            </a:pPr>
            <a:r>
              <a:rPr lang="et-EE" sz="2400" dirty="0" err="1" smtClean="0"/>
              <a:t>Sam</a:t>
            </a:r>
            <a:r>
              <a:rPr lang="et-EE" sz="2400" dirty="0" smtClean="0"/>
              <a:t>: </a:t>
            </a:r>
            <a:r>
              <a:rPr lang="et-EE" sz="2400" dirty="0" err="1" smtClean="0"/>
              <a:t>Nathani</a:t>
            </a:r>
            <a:r>
              <a:rPr lang="et-EE" sz="2400" dirty="0" smtClean="0"/>
              <a:t> töökaaslane ja sõber</a:t>
            </a:r>
            <a:endParaRPr lang="en-GB" sz="2400" dirty="0" smtClean="0"/>
          </a:p>
          <a:p>
            <a:pPr>
              <a:buNone/>
            </a:pPr>
            <a:r>
              <a:rPr lang="et-EE" sz="2400" dirty="0" err="1" smtClean="0"/>
              <a:t>Hanna</a:t>
            </a:r>
            <a:r>
              <a:rPr lang="et-EE" sz="2400" dirty="0" smtClean="0"/>
              <a:t>: </a:t>
            </a:r>
            <a:r>
              <a:rPr lang="et-EE" sz="2400" dirty="0" err="1" smtClean="0"/>
              <a:t>Nathani</a:t>
            </a:r>
            <a:r>
              <a:rPr lang="et-EE" sz="2400" dirty="0" smtClean="0"/>
              <a:t> hea sõber</a:t>
            </a:r>
            <a:endParaRPr lang="en-GB" sz="2400" dirty="0" smtClean="0"/>
          </a:p>
          <a:p>
            <a:pPr>
              <a:buNone/>
            </a:pPr>
            <a:r>
              <a:rPr lang="et-EE" sz="2400" dirty="0" err="1" smtClean="0"/>
              <a:t>Andy</a:t>
            </a:r>
            <a:r>
              <a:rPr lang="et-EE" sz="2400" dirty="0" smtClean="0"/>
              <a:t>: </a:t>
            </a:r>
            <a:r>
              <a:rPr lang="et-EE" sz="2400" dirty="0" err="1" smtClean="0"/>
              <a:t>Hanna</a:t>
            </a:r>
            <a:r>
              <a:rPr lang="et-EE" sz="2400" dirty="0" smtClean="0"/>
              <a:t> poiss-sõber</a:t>
            </a:r>
            <a:endParaRPr lang="en-GB" sz="2400"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216145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Lucy</a:t>
            </a:r>
            <a:r>
              <a:rPr lang="et-EE" dirty="0" smtClean="0"/>
              <a:t> ja </a:t>
            </a:r>
            <a:r>
              <a:rPr lang="et-EE" dirty="0" err="1" smtClean="0"/>
              <a:t>Nathan</a:t>
            </a:r>
            <a:endParaRPr lang="en-US" dirty="0"/>
          </a:p>
        </p:txBody>
      </p:sp>
      <p:sp>
        <p:nvSpPr>
          <p:cNvPr id="3" name="Content Placeholder 2"/>
          <p:cNvSpPr>
            <a:spLocks noGrp="1"/>
          </p:cNvSpPr>
          <p:nvPr>
            <p:ph idx="1"/>
          </p:nvPr>
        </p:nvSpPr>
        <p:spPr/>
        <p:txBody>
          <a:bodyPr>
            <a:normAutofit/>
          </a:bodyPr>
          <a:lstStyle/>
          <a:p>
            <a:pPr lvl="0">
              <a:buNone/>
            </a:pPr>
            <a:r>
              <a:rPr lang="et-EE" sz="2400" dirty="0" smtClean="0"/>
              <a:t>4 min</a:t>
            </a:r>
          </a:p>
          <a:p>
            <a:pPr lvl="0"/>
            <a:endParaRPr lang="et-EE" sz="2400" dirty="0" smtClean="0"/>
          </a:p>
          <a:p>
            <a:pPr lvl="0"/>
            <a:r>
              <a:rPr lang="et-EE" sz="2400" dirty="0" smtClean="0"/>
              <a:t>Miks </a:t>
            </a:r>
            <a:r>
              <a:rPr lang="et-EE" sz="2400" dirty="0" err="1" smtClean="0"/>
              <a:t>Lucy</a:t>
            </a:r>
            <a:r>
              <a:rPr lang="et-EE" sz="2400" dirty="0" smtClean="0"/>
              <a:t> on </a:t>
            </a:r>
            <a:r>
              <a:rPr lang="et-EE" sz="2400" dirty="0" err="1" smtClean="0"/>
              <a:t>Nathaniga</a:t>
            </a:r>
            <a:r>
              <a:rPr lang="et-EE" sz="2400" dirty="0" smtClean="0"/>
              <a:t>?</a:t>
            </a:r>
          </a:p>
          <a:p>
            <a:pPr lvl="0"/>
            <a:endParaRPr lang="et-EE" sz="2400" dirty="0" smtClean="0"/>
          </a:p>
          <a:p>
            <a:pPr lvl="0"/>
            <a:r>
              <a:rPr lang="et-EE" sz="2400" dirty="0" smtClean="0"/>
              <a:t>Kas </a:t>
            </a:r>
            <a:r>
              <a:rPr lang="et-EE" sz="2400" dirty="0" err="1" smtClean="0"/>
              <a:t>Lucy</a:t>
            </a:r>
            <a:r>
              <a:rPr lang="et-EE" sz="2400" dirty="0" smtClean="0"/>
              <a:t> ja </a:t>
            </a:r>
            <a:r>
              <a:rPr lang="et-EE" sz="2400" dirty="0" err="1" smtClean="0"/>
              <a:t>Nathani</a:t>
            </a:r>
            <a:r>
              <a:rPr lang="et-EE" sz="2400" dirty="0" smtClean="0"/>
              <a:t> suhtes on midagi murettekitavat</a:t>
            </a:r>
            <a:r>
              <a:rPr lang="et-EE" sz="2400" dirty="0" smtClean="0"/>
              <a:t>?</a:t>
            </a:r>
          </a:p>
          <a:p>
            <a:pPr lvl="0"/>
            <a:endParaRPr lang="en-GB" sz="2400" dirty="0" smtClean="0"/>
          </a:p>
          <a:p>
            <a:pPr lvl="0"/>
            <a:r>
              <a:rPr lang="et-EE" sz="2400" dirty="0" smtClean="0"/>
              <a:t>Kas nende suhe muutub aja jooksul, kuidas?</a:t>
            </a:r>
          </a:p>
          <a:p>
            <a:pPr lvl="0"/>
            <a:endParaRPr lang="et-EE" dirty="0" smtClean="0"/>
          </a:p>
          <a:p>
            <a:pPr lvl="0"/>
            <a:endParaRPr lang="et-EE" dirty="0" smtClean="0"/>
          </a:p>
          <a:p>
            <a:pPr lvl="0"/>
            <a:endParaRPr lang="en-GB" dirty="0" smtClean="0"/>
          </a:p>
          <a:p>
            <a:endParaRPr lang="en-US"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3163572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Kontrolliv käitumine – filmi vaatamine ja arutelu</a:t>
            </a:r>
            <a:endParaRPr lang="en-GB" dirty="0"/>
          </a:p>
        </p:txBody>
      </p:sp>
      <p:sp>
        <p:nvSpPr>
          <p:cNvPr id="3" name="Sisu kohatäide 2"/>
          <p:cNvSpPr>
            <a:spLocks noGrp="1"/>
          </p:cNvSpPr>
          <p:nvPr>
            <p:ph idx="1"/>
          </p:nvPr>
        </p:nvSpPr>
        <p:spPr/>
        <p:txBody>
          <a:bodyPr>
            <a:normAutofit/>
          </a:bodyPr>
          <a:lstStyle/>
          <a:p>
            <a:pPr lvl="0">
              <a:buNone/>
            </a:pPr>
            <a:r>
              <a:rPr lang="et-EE" sz="2400" dirty="0" smtClean="0"/>
              <a:t>6 </a:t>
            </a:r>
            <a:r>
              <a:rPr lang="et-EE" sz="2400" dirty="0" smtClean="0"/>
              <a:t>minutit</a:t>
            </a:r>
          </a:p>
          <a:p>
            <a:pPr lvl="0">
              <a:buNone/>
            </a:pPr>
            <a:endParaRPr lang="en-GB" sz="2400" dirty="0" smtClean="0"/>
          </a:p>
          <a:p>
            <a:pPr lvl="0"/>
            <a:r>
              <a:rPr lang="et-EE" sz="2400" dirty="0" smtClean="0"/>
              <a:t>Mida </a:t>
            </a:r>
            <a:r>
              <a:rPr lang="et-EE" sz="2400" dirty="0" err="1" smtClean="0"/>
              <a:t>Nathan</a:t>
            </a:r>
            <a:r>
              <a:rPr lang="et-EE" sz="2400" dirty="0" smtClean="0"/>
              <a:t> ütles või tegi selleks, et kontrollida, hirmutada või manipuleerida </a:t>
            </a:r>
            <a:r>
              <a:rPr lang="et-EE" sz="2400" dirty="0" err="1" smtClean="0"/>
              <a:t>Lucyga</a:t>
            </a:r>
            <a:r>
              <a:rPr lang="et-EE" sz="2400" dirty="0" smtClean="0"/>
              <a:t>?</a:t>
            </a:r>
          </a:p>
          <a:p>
            <a:pPr lvl="0"/>
            <a:endParaRPr lang="et-EE" sz="2400" dirty="0" smtClean="0"/>
          </a:p>
          <a:p>
            <a:pPr lvl="0"/>
            <a:r>
              <a:rPr lang="et-EE" sz="2400" dirty="0" smtClean="0"/>
              <a:t>Koostage kontrolliva käitumise loetelu!</a:t>
            </a:r>
            <a:endParaRPr lang="en-GB" sz="2400" dirty="0" smtClean="0"/>
          </a:p>
          <a:p>
            <a:pPr lvl="0">
              <a:buNone/>
            </a:pPr>
            <a:endParaRPr lang="en-GB" dirty="0" smtClean="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3982231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Kontrolliv käitumine – filmi vaatamine ja arutelu</a:t>
            </a:r>
            <a:endParaRPr lang="en-GB" dirty="0"/>
          </a:p>
        </p:txBody>
      </p:sp>
      <p:sp>
        <p:nvSpPr>
          <p:cNvPr id="3" name="Sisu kohatäide 2"/>
          <p:cNvSpPr>
            <a:spLocks noGrp="1"/>
          </p:cNvSpPr>
          <p:nvPr>
            <p:ph idx="1"/>
          </p:nvPr>
        </p:nvSpPr>
        <p:spPr/>
        <p:txBody>
          <a:bodyPr/>
          <a:lstStyle/>
          <a:p>
            <a:pPr lvl="0"/>
            <a:r>
              <a:rPr lang="et-EE" sz="2400" dirty="0" smtClean="0"/>
              <a:t>Millised on erinevused kontrolliva/manipuleeriva käitumise ja terves suhtes esineva eriarvamusel olemise vahel</a:t>
            </a:r>
            <a:r>
              <a:rPr lang="et-EE" sz="2400" dirty="0" smtClean="0"/>
              <a:t>?</a:t>
            </a:r>
          </a:p>
          <a:p>
            <a:pPr lvl="0"/>
            <a:endParaRPr lang="en-GB" sz="2400" dirty="0" smtClean="0"/>
          </a:p>
          <a:p>
            <a:pPr lvl="0"/>
            <a:r>
              <a:rPr lang="et-EE" sz="2400" dirty="0" smtClean="0"/>
              <a:t>Mis soodustab ohvri poolelt vaadatuna kontrollivat käitumist? </a:t>
            </a:r>
            <a:endParaRPr lang="en-GB" sz="2400" dirty="0" smtClean="0"/>
          </a:p>
          <a:p>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76164232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Kontrolliv käitumine - kokkuvõte</a:t>
            </a:r>
            <a:endParaRPr lang="en-GB" dirty="0"/>
          </a:p>
        </p:txBody>
      </p:sp>
      <p:sp>
        <p:nvSpPr>
          <p:cNvPr id="3" name="Sisu kohatäide 2"/>
          <p:cNvSpPr>
            <a:spLocks noGrp="1"/>
          </p:cNvSpPr>
          <p:nvPr>
            <p:ph idx="1"/>
          </p:nvPr>
        </p:nvSpPr>
        <p:spPr/>
        <p:txBody>
          <a:bodyPr>
            <a:normAutofit/>
          </a:bodyPr>
          <a:lstStyle/>
          <a:p>
            <a:pPr lvl="0">
              <a:buNone/>
            </a:pPr>
            <a:r>
              <a:rPr lang="et-EE" sz="2400" dirty="0" smtClean="0"/>
              <a:t>Kontrolliv käitumine on püüe sundida kedagi tegema midagi, mida ta ei taha; või takistada kedagi tegemast, mida ta just tahab teha – kasutades hirmutamist, manipuleerimist, ähvardamist, eraldamist jne.</a:t>
            </a:r>
          </a:p>
          <a:p>
            <a:pPr lvl="0">
              <a:buNone/>
            </a:pPr>
            <a:endParaRPr lang="et-EE" sz="2400" dirty="0" smtClean="0"/>
          </a:p>
          <a:p>
            <a:pPr lvl="0">
              <a:buNone/>
            </a:pPr>
            <a:r>
              <a:rPr lang="et-EE" sz="2400" dirty="0" smtClean="0"/>
              <a:t>Terves </a:t>
            </a:r>
            <a:r>
              <a:rPr lang="et-EE" sz="2400" dirty="0" smtClean="0"/>
              <a:t>ja turvalises suhtes tunnevad mõlemad partnerid vastastikku, et eriarvamuste korral on neil võimalik väljendada oma vaateid ja seisukohti, austades samal ajal partneri vaateid ja seisukohti. Terve vaidlus sisaldab mõningal määral nii andmist kui võtmist, keegi ei ole võitja ega kaotaja. </a:t>
            </a:r>
            <a:endParaRPr lang="en-GB" sz="2400" dirty="0" smtClean="0"/>
          </a:p>
          <a:p>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32710096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Seksuaalvägivald </a:t>
            </a:r>
            <a:endParaRPr lang="en-GB" dirty="0"/>
          </a:p>
        </p:txBody>
      </p:sp>
      <p:sp>
        <p:nvSpPr>
          <p:cNvPr id="3" name="Sisu kohatäide 2"/>
          <p:cNvSpPr>
            <a:spLocks noGrp="1"/>
          </p:cNvSpPr>
          <p:nvPr>
            <p:ph idx="1"/>
          </p:nvPr>
        </p:nvSpPr>
        <p:spPr/>
        <p:txBody>
          <a:bodyPr>
            <a:normAutofit lnSpcReduction="10000"/>
          </a:bodyPr>
          <a:lstStyle/>
          <a:p>
            <a:pPr>
              <a:buNone/>
            </a:pPr>
            <a:r>
              <a:rPr lang="et-EE" sz="2400" dirty="0" smtClean="0"/>
              <a:t>5 minutit</a:t>
            </a:r>
            <a:endParaRPr lang="en-GB" sz="2400" dirty="0" smtClean="0"/>
          </a:p>
          <a:p>
            <a:pPr lvl="0"/>
            <a:r>
              <a:rPr lang="et-EE" sz="2400" dirty="0" err="1" smtClean="0"/>
              <a:t>Lucy</a:t>
            </a:r>
            <a:r>
              <a:rPr lang="et-EE" sz="2400" dirty="0" smtClean="0"/>
              <a:t> palus </a:t>
            </a:r>
            <a:r>
              <a:rPr lang="et-EE" sz="2400" dirty="0" err="1" smtClean="0"/>
              <a:t>Nathanil</a:t>
            </a:r>
            <a:r>
              <a:rPr lang="et-EE" sz="2400" dirty="0" smtClean="0"/>
              <a:t> lõpetada. Miks </a:t>
            </a:r>
            <a:r>
              <a:rPr lang="et-EE" sz="2400" dirty="0" err="1" smtClean="0"/>
              <a:t>Nathan</a:t>
            </a:r>
            <a:r>
              <a:rPr lang="et-EE" sz="2400" dirty="0" smtClean="0"/>
              <a:t> ei kuulanud </a:t>
            </a:r>
            <a:r>
              <a:rPr lang="et-EE" sz="2400" dirty="0" err="1" smtClean="0"/>
              <a:t>Lucyt</a:t>
            </a:r>
            <a:r>
              <a:rPr lang="et-EE" sz="2400" dirty="0" smtClean="0"/>
              <a:t>?</a:t>
            </a:r>
          </a:p>
          <a:p>
            <a:pPr lvl="0"/>
            <a:endParaRPr lang="en-GB" sz="2400" dirty="0" smtClean="0"/>
          </a:p>
          <a:p>
            <a:pPr lvl="0"/>
            <a:r>
              <a:rPr lang="et-EE" sz="2400" dirty="0" err="1" smtClean="0"/>
              <a:t>Lucy</a:t>
            </a:r>
            <a:r>
              <a:rPr lang="et-EE" sz="2400" dirty="0" smtClean="0"/>
              <a:t> ütleb: „Ma ütlesin EI ja sa ikkagi jätkasid“.  </a:t>
            </a:r>
            <a:r>
              <a:rPr lang="et-EE" sz="2400" dirty="0" err="1" smtClean="0"/>
              <a:t>Nathan</a:t>
            </a:r>
            <a:r>
              <a:rPr lang="et-EE" sz="2400" dirty="0" smtClean="0"/>
              <a:t> naerab ja ütleb: „Kas sa mõtled seda tõsiselt?“ Mis te arvate, miks </a:t>
            </a:r>
            <a:r>
              <a:rPr lang="et-EE" sz="2400" dirty="0" err="1" smtClean="0"/>
              <a:t>Nathan</a:t>
            </a:r>
            <a:r>
              <a:rPr lang="et-EE" sz="2400" dirty="0" smtClean="0"/>
              <a:t> ei võta </a:t>
            </a:r>
            <a:r>
              <a:rPr lang="et-EE" sz="2400" dirty="0" err="1" smtClean="0"/>
              <a:t>Lucyt</a:t>
            </a:r>
            <a:r>
              <a:rPr lang="et-EE" sz="2400" dirty="0" smtClean="0"/>
              <a:t> tõsiselt</a:t>
            </a:r>
            <a:r>
              <a:rPr lang="et-EE" sz="2400" dirty="0" smtClean="0"/>
              <a:t>?</a:t>
            </a:r>
          </a:p>
          <a:p>
            <a:pPr lvl="0"/>
            <a:endParaRPr lang="en-GB" sz="2400" dirty="0" smtClean="0"/>
          </a:p>
          <a:p>
            <a:pPr lvl="0"/>
            <a:r>
              <a:rPr lang="et-EE" sz="2400" dirty="0" err="1" smtClean="0"/>
              <a:t>Nathan</a:t>
            </a:r>
            <a:r>
              <a:rPr lang="et-EE" sz="2400" dirty="0" smtClean="0"/>
              <a:t> ütleb: „Ma ei arvanudki, et me peame üksteiselt iga kord nõusolekut küsima, see lihtsalt läks nii“. Mis te arvate, kas inimesed (ka pikaajalises) lähisuhtes omavad õigust öelda oma partnerile EI</a:t>
            </a:r>
            <a:r>
              <a:rPr lang="et-EE" sz="2400" dirty="0" smtClean="0"/>
              <a:t>?</a:t>
            </a:r>
          </a:p>
          <a:p>
            <a:pPr lvl="0"/>
            <a:endParaRPr lang="en-GB" sz="2400" dirty="0" smtClean="0"/>
          </a:p>
          <a:p>
            <a:pPr lvl="0"/>
            <a:r>
              <a:rPr lang="et-EE" sz="2400" dirty="0" smtClean="0"/>
              <a:t>Kas teie arvates </a:t>
            </a:r>
            <a:r>
              <a:rPr lang="et-EE" sz="2400" dirty="0" err="1" smtClean="0"/>
              <a:t>Lucy</a:t>
            </a:r>
            <a:r>
              <a:rPr lang="et-EE" sz="2400" dirty="0" smtClean="0"/>
              <a:t> vägistati?</a:t>
            </a:r>
            <a:endParaRPr lang="en-GB" sz="2400" dirty="0" smtClean="0"/>
          </a:p>
          <a:p>
            <a:endParaRPr lang="en-GB" dirty="0"/>
          </a:p>
        </p:txBody>
      </p:sp>
      <p:sp>
        <p:nvSpPr>
          <p:cNvPr id="4" name="Jaluse kohatäide 3"/>
          <p:cNvSpPr>
            <a:spLocks noGrp="1"/>
          </p:cNvSpPr>
          <p:nvPr>
            <p:ph type="ftr" sz="quarter" idx="11"/>
          </p:nvPr>
        </p:nvSpPr>
        <p:spPr/>
        <p:txBody>
          <a:bodyPr/>
          <a:lstStyle/>
          <a:p>
            <a:pPr defTabSz="685800"/>
            <a:r>
              <a:rPr lang="fi-FI" smtClean="0">
                <a:solidFill>
                  <a:prstClr val="black">
                    <a:tint val="75000"/>
                  </a:prstClr>
                </a:solidFill>
                <a:latin typeface="Calibri"/>
              </a:rPr>
              <a:t>Merike Kull, Kai Part, Tiivi Pihla 2020</a:t>
            </a:r>
            <a:endParaRPr lang="en-US">
              <a:solidFill>
                <a:prstClr val="black">
                  <a:tint val="75000"/>
                </a:prstClr>
              </a:solidFill>
              <a:latin typeface="Calibri"/>
            </a:endParaRPr>
          </a:p>
        </p:txBody>
      </p:sp>
    </p:spTree>
    <p:extLst>
      <p:ext uri="{BB962C8B-B14F-4D97-AF65-F5344CB8AC3E}">
        <p14:creationId xmlns:p14="http://schemas.microsoft.com/office/powerpoint/2010/main" val="344730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904</Words>
  <Application>Microsoft Office PowerPoint</Application>
  <PresentationFormat>Widescreen</PresentationFormat>
  <Paragraphs>157</Paragraphs>
  <Slides>20</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Wingdings</vt:lpstr>
      <vt:lpstr>Office'i kujundus</vt:lpstr>
      <vt:lpstr>3_Office'i kujundus</vt:lpstr>
      <vt:lpstr>4_Office'i kujundus</vt:lpstr>
      <vt:lpstr>PowerPoint Presentation</vt:lpstr>
      <vt:lpstr>Tund 5 Vägivalla spiraal</vt:lpstr>
      <vt:lpstr>Filmi vaatamine „Spiraal“ </vt:lpstr>
      <vt:lpstr>Tegelaste tutvustus</vt:lpstr>
      <vt:lpstr>Lucy ja Nathan</vt:lpstr>
      <vt:lpstr>Kontrolliv käitumine – filmi vaatamine ja arutelu</vt:lpstr>
      <vt:lpstr>Kontrolliv käitumine – filmi vaatamine ja arutelu</vt:lpstr>
      <vt:lpstr>Kontrolliv käitumine - kokkuvõte</vt:lpstr>
      <vt:lpstr>Seksuaalvägivald </vt:lpstr>
      <vt:lpstr>Ohu märkamine ja abistamine</vt:lpstr>
      <vt:lpstr>Mida saavad kõrvalseisjad teha?</vt:lpstr>
      <vt:lpstr>Nõu ja abi</vt:lpstr>
      <vt:lpstr>Kokkuvõte</vt:lpstr>
      <vt:lpstr>Nõu ja abi</vt:lpstr>
      <vt:lpstr>Kokkuvõte</vt:lpstr>
      <vt:lpstr>Nõu ja abi</vt:lpstr>
      <vt:lpstr>Abitelefonid ja nõustamine</vt:lpstr>
      <vt:lpstr>Nõustamine internetis</vt:lpstr>
      <vt:lpstr>Teave kohtinguvägivalla kohta</vt:lpstr>
      <vt:lpstr>Arst või nõustaja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TERVED JA TURVALISED SUHTED:   noorte kohtinguvägivalla ennetamine</dc:title>
  <dc:creator>Merike Kull</dc:creator>
  <cp:lastModifiedBy>Merike Kull</cp:lastModifiedBy>
  <cp:revision>46</cp:revision>
  <dcterms:created xsi:type="dcterms:W3CDTF">2021-09-26T20:11:58Z</dcterms:created>
  <dcterms:modified xsi:type="dcterms:W3CDTF">2021-11-29T15:07:05Z</dcterms:modified>
</cp:coreProperties>
</file>