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8" r:id="rId2"/>
    <p:sldId id="259" r:id="rId3"/>
    <p:sldId id="287" r:id="rId4"/>
    <p:sldId id="280" r:id="rId5"/>
    <p:sldId id="260" r:id="rId6"/>
    <p:sldId id="261" r:id="rId7"/>
    <p:sldId id="281" r:id="rId8"/>
    <p:sldId id="288" r:id="rId9"/>
    <p:sldId id="262" r:id="rId10"/>
    <p:sldId id="295" r:id="rId11"/>
    <p:sldId id="282" r:id="rId12"/>
    <p:sldId id="290" r:id="rId13"/>
    <p:sldId id="283" r:id="rId14"/>
    <p:sldId id="291" r:id="rId15"/>
    <p:sldId id="286" r:id="rId16"/>
    <p:sldId id="292" r:id="rId17"/>
    <p:sldId id="284" r:id="rId18"/>
    <p:sldId id="285" r:id="rId19"/>
    <p:sldId id="293" r:id="rId20"/>
    <p:sldId id="298" r:id="rId21"/>
    <p:sldId id="297" r:id="rId22"/>
    <p:sldId id="294" r:id="rId23"/>
    <p:sldId id="299" r:id="rId24"/>
    <p:sldId id="265" r:id="rId25"/>
    <p:sldId id="267" r:id="rId26"/>
    <p:sldId id="269" r:id="rId27"/>
    <p:sldId id="271" r:id="rId28"/>
    <p:sldId id="272" r:id="rId29"/>
    <p:sldId id="273" r:id="rId30"/>
    <p:sldId id="275" r:id="rId31"/>
    <p:sldId id="276" r:id="rId32"/>
    <p:sldId id="296" r:id="rId33"/>
    <p:sldId id="277" r:id="rId34"/>
    <p:sldId id="278" r:id="rId35"/>
  </p:sldIdLst>
  <p:sldSz cx="12192000" cy="6858000"/>
  <p:notesSz cx="6858000" cy="9144000"/>
  <p:defaultTextStyle>
    <a:defPPr>
      <a:defRPr lang="et-E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59" autoAdjust="0"/>
  </p:normalViewPr>
  <p:slideViewPr>
    <p:cSldViewPr snapToGrid="0">
      <p:cViewPr varScale="1">
        <p:scale>
          <a:sx n="63" d="100"/>
          <a:sy n="63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edda\Dropbox\Doktorantuur\Estre\V&#245;rdlustabelid%20v9joon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Vägivald!$Y$21</c:f>
              <c:strCache>
                <c:ptCount val="1"/>
                <c:pt idx="0">
                  <c:v>&lt;18aastasena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Vägivald!$X$22:$X$25</c:f>
              <c:strCache>
                <c:ptCount val="4"/>
                <c:pt idx="0">
                  <c:v>Seksuaalne puudutamine</c:v>
                </c:pt>
                <c:pt idx="1">
                  <c:v>Seksuaalne alandamine</c:v>
                </c:pt>
                <c:pt idx="2">
                  <c:v> Suguelundite puudutamine</c:v>
                </c:pt>
                <c:pt idx="3">
                  <c:v>Vägistamine</c:v>
                </c:pt>
              </c:strCache>
            </c:strRef>
          </c:cat>
          <c:val>
            <c:numRef>
              <c:f>Vägivald!$Y$22:$Y$25</c:f>
              <c:numCache>
                <c:formatCode>0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7.5</c:v>
                </c:pt>
                <c:pt idx="3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C1-4590-BE40-5F042A214D83}"/>
            </c:ext>
          </c:extLst>
        </c:ser>
        <c:ser>
          <c:idx val="1"/>
          <c:order val="1"/>
          <c:tx>
            <c:strRef>
              <c:f>Vägivald!$Z$21</c:f>
              <c:strCache>
                <c:ptCount val="1"/>
                <c:pt idx="0">
                  <c:v>≥18aastasena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Vägivald!$X$22:$X$25</c:f>
              <c:strCache>
                <c:ptCount val="4"/>
                <c:pt idx="0">
                  <c:v>Seksuaalne puudutamine</c:v>
                </c:pt>
                <c:pt idx="1">
                  <c:v>Seksuaalne alandamine</c:v>
                </c:pt>
                <c:pt idx="2">
                  <c:v> Suguelundite puudutamine</c:v>
                </c:pt>
                <c:pt idx="3">
                  <c:v>Vägistamine</c:v>
                </c:pt>
              </c:strCache>
            </c:strRef>
          </c:cat>
          <c:val>
            <c:numRef>
              <c:f>Vägivald!$Z$22:$Z$25</c:f>
              <c:numCache>
                <c:formatCode>0</c:formatCode>
                <c:ptCount val="4"/>
                <c:pt idx="0">
                  <c:v>3.9</c:v>
                </c:pt>
                <c:pt idx="1">
                  <c:v>0.60000000000000064</c:v>
                </c:pt>
                <c:pt idx="2">
                  <c:v>2.9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C1-4590-BE40-5F042A214D83}"/>
            </c:ext>
          </c:extLst>
        </c:ser>
        <c:ser>
          <c:idx val="2"/>
          <c:order val="2"/>
          <c:tx>
            <c:strRef>
              <c:f>Vägivald!$AA$21</c:f>
              <c:strCache>
                <c:ptCount val="1"/>
                <c:pt idx="0">
                  <c:v>&lt;18 ja ≥18aastasena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C1-4590-BE40-5F042A214D8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C1-4590-BE40-5F042A214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Vägivald!$X$22:$X$25</c:f>
              <c:strCache>
                <c:ptCount val="4"/>
                <c:pt idx="0">
                  <c:v>Seksuaalne puudutamine</c:v>
                </c:pt>
                <c:pt idx="1">
                  <c:v>Seksuaalne alandamine</c:v>
                </c:pt>
                <c:pt idx="2">
                  <c:v> Suguelundite puudutamine</c:v>
                </c:pt>
                <c:pt idx="3">
                  <c:v>Vägistamine</c:v>
                </c:pt>
              </c:strCache>
            </c:strRef>
          </c:cat>
          <c:val>
            <c:numRef>
              <c:f>Vägivald!$AA$22:$AA$25</c:f>
              <c:numCache>
                <c:formatCode>0</c:formatCode>
                <c:ptCount val="4"/>
                <c:pt idx="0">
                  <c:v>1</c:v>
                </c:pt>
                <c:pt idx="1">
                  <c:v>0.30000000000000032</c:v>
                </c:pt>
                <c:pt idx="2">
                  <c:v>0.9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C1-4590-BE40-5F042A214D83}"/>
            </c:ext>
          </c:extLst>
        </c:ser>
        <c:dLbls>
          <c:showVal val="1"/>
        </c:dLbls>
        <c:overlap val="-27"/>
        <c:axId val="162993280"/>
        <c:axId val="162994816"/>
      </c:barChart>
      <c:catAx>
        <c:axId val="162993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rgbClr val="366092">
                <a:shade val="50000"/>
              </a:srgb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62994816"/>
        <c:crosses val="autoZero"/>
        <c:auto val="1"/>
        <c:lblAlgn val="ctr"/>
        <c:lblOffset val="100"/>
      </c:catAx>
      <c:valAx>
        <c:axId val="162994816"/>
        <c:scaling>
          <c:orientation val="minMax"/>
        </c:scaling>
        <c:axPos val="l"/>
        <c:numFmt formatCode="0" sourceLinked="1"/>
        <c:tickLblPos val="nextTo"/>
        <c:spPr>
          <a:noFill/>
          <a:ln>
            <a:solidFill>
              <a:srgbClr val="366092">
                <a:shade val="50000"/>
              </a:srgb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299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0.63057</cdr:x>
      <cdr:y>0.29385</cdr:y>
    </cdr:from>
    <cdr:to>
      <cdr:x>0.71465</cdr:x>
      <cdr:y>0.44419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17872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t-EE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0.0705</cdr:x>
      <cdr:y>0.11207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545911" cy="589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31055-410A-4396-B9C8-7EC169C5C635}" type="datetimeFigureOut">
              <a:rPr lang="et-EE" smtClean="0"/>
              <a:pPr/>
              <a:t>3.04.2022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027C7-18A8-4FD7-B044-3D61DB8CE7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74884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Gümnaasiumiaste</a:t>
            </a:r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027C7-18A8-4FD7-B044-3D61DB8CE773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Iga kaheksas naine ehk 13% on alates 15.a kogenud SV.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664C-1379-49A0-A03F-D6E860D0CDCB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34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95530-ACB9-4D89-B074-7B15340B29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66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0967B-79BF-42C3-973C-156FDD64F4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75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9B743-4E87-451C-BAD8-62921F0584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D98C2-D127-4D7A-8724-6783AD50418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 dirty="0" smtClean="0"/>
              <a:t>Klõpsake tiitlilaadi muutmiseks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n-GB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B689F-BD73-431D-B467-D2AF66888F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8D71E-B4E8-425C-BA95-8880ADD94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09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DD96F-9617-4A1A-BBB5-C38BC5EA3A4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94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4AD4E-512C-4DFF-86AF-577040E9FB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7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D1929-93EE-4DBA-B0E7-6D66DF38EF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9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F997C-9E32-493F-84BF-55E7C7FBE52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8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34D1-672A-412F-9499-112A1908E7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F2DAA-B345-4F1C-85CE-4E22BB2DB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n-GB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F14FCE-553B-4C77-BC3A-71C1C8ED34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FDA82D-7F7D-428C-893D-FA7629A3FD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2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3QGZC1D_j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1m88m12g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histamine.tumblr.com/VIDEO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oB3MFzp_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wcFC1zozld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youtube.com/watch?v=Y2ojFhkuAx4" TargetMode="External"/><Relationship Id="rId7" Type="http://schemas.openxmlformats.org/officeDocument/2006/relationships/hyperlink" Target="https://www.youtube.com/watch?v=Gv6C5nopIO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2XGUmP3R-mE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v=itGgIRG_bN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QxIgWk-UY&amp;t=37s" TargetMode="External"/><Relationship Id="rId2" Type="http://schemas.openxmlformats.org/officeDocument/2006/relationships/hyperlink" Target="https://www.youtube.com/watch?v=oQbei5JGiT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qRfSydbopc&amp;t=78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6X5I7xoxE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TW1Y6rNn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KvYU-U9nw40&amp;list=PL5ryenLAx4rsXKGDxy2Pf5jqIFr7-PR_X&amp;index=1&amp;t=4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Tund 2.3</a:t>
            </a:r>
            <a:br>
              <a:rPr lang="et-EE" dirty="0" smtClean="0">
                <a:solidFill>
                  <a:srgbClr val="0070C0"/>
                </a:solidFill>
              </a:rPr>
            </a:br>
            <a:r>
              <a:rPr lang="et-EE" dirty="0" smtClean="0">
                <a:solidFill>
                  <a:srgbClr val="0070C0"/>
                </a:solidFill>
              </a:rPr>
              <a:t>Seksuaalvägivald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7433" y="564115"/>
            <a:ext cx="9265403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fi-FI" dirty="0"/>
              <a:t>TERVED JA TURVALISED SUHTED: </a:t>
            </a:r>
            <a:r>
              <a:rPr lang="fi-FI" dirty="0" err="1" smtClean="0"/>
              <a:t>noorte</a:t>
            </a:r>
            <a:r>
              <a:rPr lang="fi-FI" dirty="0" smtClean="0"/>
              <a:t> </a:t>
            </a:r>
            <a:r>
              <a:rPr lang="fi-FI" dirty="0" err="1"/>
              <a:t>kohtinguvägivalla</a:t>
            </a:r>
            <a:r>
              <a:rPr lang="fi-FI" dirty="0"/>
              <a:t> </a:t>
            </a:r>
            <a:r>
              <a:rPr lang="fi-FI" dirty="0" err="1"/>
              <a:t>ennetamine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18082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9" y="927736"/>
            <a:ext cx="4425632" cy="248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13120" y="2941320"/>
            <a:ext cx="52382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https://www.youtube.com/watch?v=K3QGZC1D_j8</a:t>
            </a:r>
            <a:endParaRPr lang="et-EE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Enamik vägistamisohvreid on noored naised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Tartu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Ülikool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Part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Pöördujate </a:t>
            </a:r>
            <a:r>
              <a:rPr lang="et-EE" dirty="0" smtClean="0"/>
              <a:t>vanus seksuaalvägivalla kriisiabikeskustesse,</a:t>
            </a:r>
            <a:br>
              <a:rPr lang="et-EE" dirty="0" smtClean="0"/>
            </a:br>
            <a:r>
              <a:rPr lang="et-EE" dirty="0" smtClean="0"/>
              <a:t> 2016-2022 (n=635)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412480" y="1664678"/>
            <a:ext cx="33223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Mediaanvanus 21 aastat </a:t>
            </a:r>
            <a:endParaRPr lang="et-EE" dirty="0"/>
          </a:p>
          <a:p>
            <a:r>
              <a:rPr lang="et-EE" dirty="0"/>
              <a:t>Keskmine </a:t>
            </a:r>
            <a:r>
              <a:rPr lang="et-EE" dirty="0" smtClean="0"/>
              <a:t>vanus 24,8 aastat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161629" y="6396335"/>
            <a:ext cx="453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 smtClean="0"/>
              <a:t>Allikas: Tartu Ülikooli seksuaalvägivalla kriisiabikeskuste andmebaas</a:t>
            </a:r>
            <a:endParaRPr lang="et-EE" sz="1200" dirty="0"/>
          </a:p>
          <a:p>
            <a:endParaRPr lang="en-GB" sz="1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120" y="2331720"/>
            <a:ext cx="5423407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Jaluse kohatäide 6"/>
          <p:cNvSpPr>
            <a:spLocks noGrp="1"/>
          </p:cNvSpPr>
          <p:nvPr>
            <p:ph type="ftr" sz="quarter" idx="11"/>
          </p:nvPr>
        </p:nvSpPr>
        <p:spPr>
          <a:xfrm>
            <a:off x="5080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Tartu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Ülikool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Part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1" y="2255520"/>
            <a:ext cx="50139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Õige.</a:t>
            </a:r>
            <a:r>
              <a:rPr lang="et-EE" sz="2400" dirty="0" smtClean="0"/>
              <a:t> </a:t>
            </a:r>
          </a:p>
          <a:p>
            <a:r>
              <a:rPr lang="et-EE" sz="2400" dirty="0" smtClean="0"/>
              <a:t>Vägistamisohvreid on igas vanuses inimeste hulgas, kuid 16–24-aastased naised on enim ohustatud.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Seksuaalvägivalla paneb enamasti toime ohvri jaoks võõras inimene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335599"/>
            <a:ext cx="5715000" cy="1143000"/>
          </a:xfrm>
        </p:spPr>
        <p:txBody>
          <a:bodyPr>
            <a:normAutofit/>
          </a:bodyPr>
          <a:lstStyle/>
          <a:p>
            <a:pPr algn="l"/>
            <a:r>
              <a:rPr lang="et-EE" sz="2800" dirty="0" smtClean="0"/>
              <a:t>Seksuaalvägivalla paneb enamasti toime ohvri jaoks võõras inimene</a:t>
            </a:r>
            <a:endParaRPr lang="en-GB" sz="28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652146"/>
            <a:ext cx="554736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t-EE" sz="2400" b="1" dirty="0" smtClean="0"/>
              <a:t>Vale.</a:t>
            </a:r>
            <a:r>
              <a:rPr lang="et-EE" sz="2400" dirty="0" smtClean="0"/>
              <a:t> </a:t>
            </a:r>
          </a:p>
          <a:p>
            <a:pPr>
              <a:buNone/>
            </a:pPr>
            <a:r>
              <a:rPr lang="et-EE" sz="2400" dirty="0" smtClean="0"/>
              <a:t>Enamasti on vägivallatsejaks ohvrile tuttav inimene: partner või endine partner, tuttav, sõber, pereliige, sugulane, töökaaslane. </a:t>
            </a:r>
          </a:p>
          <a:p>
            <a:pPr>
              <a:buNone/>
            </a:pPr>
            <a:r>
              <a:rPr lang="et-EE" sz="2400" dirty="0" smtClean="0"/>
              <a:t>Varasemast tuttava vägivallatsejaga võidakse olla sunnitud edaspidi kohtuma (nt koolis, tööl, kodus). </a:t>
            </a:r>
          </a:p>
          <a:p>
            <a:pPr>
              <a:buNone/>
            </a:pPr>
            <a:r>
              <a:rPr lang="et-EE" sz="2400" dirty="0" smtClean="0"/>
              <a:t>Kui ohver ei teata juhtunust politseile, siis võib vägivallatseja saada julgustust. </a:t>
            </a:r>
          </a:p>
          <a:p>
            <a:pPr>
              <a:buNone/>
            </a:pPr>
            <a:r>
              <a:rPr lang="et-EE" sz="2400" dirty="0" smtClean="0"/>
              <a:t>Ohvri vaimse tervise huvides ja teiste võimalike ohvrite huvides tuleb seksuaalvägivallast alati teatada. </a:t>
            </a:r>
          </a:p>
          <a:p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>
          <a:xfrm>
            <a:off x="401320" y="6264914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Tartu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Ülikool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Part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440" y="1452114"/>
            <a:ext cx="4556760" cy="48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stkülik 6"/>
          <p:cNvSpPr/>
          <p:nvPr/>
        </p:nvSpPr>
        <p:spPr>
          <a:xfrm>
            <a:off x="6278880" y="63516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200" dirty="0" smtClean="0"/>
              <a:t>Allikas: Tartu Ülikooli seksuaalvägivalla kriisiabikeskuste andmebaas</a:t>
            </a:r>
            <a:endParaRPr lang="et-E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51252" y="762000"/>
            <a:ext cx="3142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000" dirty="0" smtClean="0"/>
              <a:t>Toimepanija seotus ohvriga, </a:t>
            </a:r>
            <a:br>
              <a:rPr lang="et-EE" sz="2000" dirty="0" smtClean="0"/>
            </a:br>
            <a:r>
              <a:rPr lang="et-EE" sz="2000" dirty="0" smtClean="0"/>
              <a:t> 2016-2022 (n=635) </a:t>
            </a:r>
            <a:endParaRPr lang="en-GB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447" y="1143000"/>
            <a:ext cx="5974593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4648200"/>
            <a:ext cx="53774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https://www.youtube.com/watch?v=9U1m88m12g4</a:t>
            </a:r>
            <a:endParaRPr lang="et-EE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Ligi pooled Eesti elanikest arvavad, et naised põhjustavad ise oma riietusega vägistamise ohvriks langemise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Ligi pooled Eesti elanikest arvavad, et naised põhjustavad ise oma riietusega vägistamise ohvriks langemise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65960"/>
            <a:ext cx="10972800" cy="4236720"/>
          </a:xfrm>
        </p:spPr>
        <p:txBody>
          <a:bodyPr/>
          <a:lstStyle/>
          <a:p>
            <a:pPr>
              <a:buNone/>
            </a:pPr>
            <a:r>
              <a:rPr lang="et-EE" sz="2400" b="1" dirty="0" smtClean="0"/>
              <a:t>Õige.</a:t>
            </a:r>
            <a:r>
              <a:rPr lang="et-EE" sz="2400" dirty="0" smtClean="0"/>
              <a:t> Ohvrit süüdistavad ja vägivallatsejat õigustavad hoiakud on Eesti elanikkonna seas levinud. Igaühel on õigus valida oma riietust. Riietus ei tohi olla seksuaalvägivalla õigustuseks. </a:t>
            </a:r>
          </a:p>
          <a:p>
            <a:pPr>
              <a:buNone/>
            </a:pPr>
            <a:endParaRPr lang="et-EE" sz="2400" dirty="0" smtClean="0"/>
          </a:p>
          <a:p>
            <a:pPr>
              <a:buNone/>
            </a:pPr>
            <a:endParaRPr lang="et-EE" sz="2400" dirty="0" smtClean="0"/>
          </a:p>
          <a:p>
            <a:pPr>
              <a:buNone/>
            </a:pPr>
            <a:endParaRPr lang="et-EE" sz="2400" dirty="0" smtClean="0"/>
          </a:p>
          <a:p>
            <a:pPr>
              <a:buNone/>
            </a:pPr>
            <a:r>
              <a:rPr lang="et-EE" sz="2400" dirty="0" smtClean="0"/>
              <a:t>Eesti Arstiteadusüliõpilaste Seltsi kampaania “Avameelselt ahistamisest”</a:t>
            </a:r>
          </a:p>
          <a:p>
            <a:pPr>
              <a:buNone/>
            </a:pPr>
            <a:r>
              <a:rPr lang="et-EE" sz="2400" dirty="0" smtClean="0"/>
              <a:t>Video “Pargis”</a:t>
            </a:r>
          </a:p>
          <a:p>
            <a:pPr>
              <a:buNone/>
            </a:pPr>
            <a:r>
              <a:rPr lang="en-GB" sz="2400" dirty="0" smtClean="0">
                <a:hlinkClick r:id="rId2"/>
              </a:rPr>
              <a:t>https://ahistamine.tumblr.com/VIDEOD</a:t>
            </a:r>
            <a:endParaRPr lang="et-EE" sz="2400" dirty="0" smtClean="0"/>
          </a:p>
          <a:p>
            <a:pPr>
              <a:buNone/>
            </a:pPr>
            <a:endParaRPr lang="et-EE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Kui ohver on vägistamise ajal joobes, siis ta on ise toimunu eest osaliselt vastutav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Kui ohver on vägistamise ajal joobes, siis ta on ise toimunu eest osaliselt vastutav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149351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Vale.</a:t>
            </a:r>
            <a:r>
              <a:rPr lang="en-US" sz="2400" dirty="0" smtClean="0"/>
              <a:t> </a:t>
            </a:r>
            <a:endParaRPr lang="et-EE" sz="2400" dirty="0" smtClean="0"/>
          </a:p>
          <a:p>
            <a:pPr>
              <a:buNone/>
            </a:pPr>
            <a:r>
              <a:rPr lang="et-EE" sz="2400" dirty="0" smtClean="0"/>
              <a:t>Kui ohver on joobes, siis on raske/võimatu tema nõusolekust aru saada. Mõnikord kasutavad vägivallatsejad ohvri joobesolekut ära või soodustavad seda.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79" y="3473844"/>
            <a:ext cx="4538662" cy="257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stkülik 7"/>
          <p:cNvSpPr/>
          <p:nvPr/>
        </p:nvSpPr>
        <p:spPr>
          <a:xfrm>
            <a:off x="564399" y="5995080"/>
            <a:ext cx="52110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https://www.youtube.com/watch?v=jyoB3MFzp_A</a:t>
            </a:r>
            <a:endParaRPr lang="et-EE" dirty="0" smtClean="0"/>
          </a:p>
          <a:p>
            <a:endParaRPr lang="en-GB" dirty="0"/>
          </a:p>
        </p:txBody>
      </p:sp>
      <p:sp>
        <p:nvSpPr>
          <p:cNvPr id="9" name="Ristkülik 8"/>
          <p:cNvSpPr/>
          <p:nvPr/>
        </p:nvSpPr>
        <p:spPr>
          <a:xfrm>
            <a:off x="6208207" y="5979840"/>
            <a:ext cx="50486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https://www.youtube.com/watch?v=wcFC1zozldI</a:t>
            </a:r>
            <a:endParaRPr lang="et-EE" dirty="0" smtClean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60" y="3430898"/>
            <a:ext cx="4567555" cy="25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t-EE" b="1" dirty="0" smtClean="0"/>
              <a:t>Seksuaalvägivald </a:t>
            </a:r>
            <a:r>
              <a:rPr lang="et-EE" dirty="0" smtClean="0"/>
              <a:t>on sunni abil toime pandud:</a:t>
            </a:r>
          </a:p>
          <a:p>
            <a:pPr>
              <a:buNone/>
            </a:pPr>
            <a:r>
              <a:rPr lang="et-EE" dirty="0" smtClean="0"/>
              <a:t> 	-  seksuaalvahekord või selle katse, </a:t>
            </a:r>
          </a:p>
          <a:p>
            <a:pPr>
              <a:buNone/>
            </a:pPr>
            <a:r>
              <a:rPr lang="et-EE" dirty="0" smtClean="0"/>
              <a:t>	-  soovimatud seksuaalse alatooniga märkused või lähenemiskatsed,</a:t>
            </a:r>
          </a:p>
          <a:p>
            <a:pPr>
              <a:buNone/>
            </a:pPr>
            <a:r>
              <a:rPr lang="et-EE" dirty="0" smtClean="0"/>
              <a:t>	-  muul moel isiku seksuaalsuse vastu sunni abil toimepandud teod </a:t>
            </a:r>
          </a:p>
          <a:p>
            <a:pPr>
              <a:buNone/>
            </a:pPr>
            <a:r>
              <a:rPr lang="et-EE" dirty="0" smtClean="0"/>
              <a:t>	teise isiku poolt sõltumata tema suhtest ohvriga ükskõik millises kohas, sh kodus, tööl või mujal. </a:t>
            </a:r>
          </a:p>
          <a:p>
            <a:pPr>
              <a:buNone/>
            </a:pPr>
            <a:r>
              <a:rPr lang="et-EE" i="1" dirty="0" smtClean="0"/>
              <a:t>	</a:t>
            </a:r>
            <a:r>
              <a:rPr lang="et-EE" sz="2500" i="1" dirty="0" smtClean="0"/>
              <a:t>Maailma Terviseorganisatsioon 2010 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18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Vägistamine on kantud seksuaalsest ihast</a:t>
            </a:r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Vägistamine on kantud seksuaalsest ihast</a:t>
            </a:r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sz="2400" b="1" dirty="0" smtClean="0"/>
              <a:t>Vale.</a:t>
            </a:r>
            <a:r>
              <a:rPr lang="et-EE" sz="2400" dirty="0" smtClean="0"/>
              <a:t> Vägistamine ei ole kantud seksuaalsest erutusest või ihast. Seksuaalvägivald on</a:t>
            </a:r>
          </a:p>
          <a:p>
            <a:pPr>
              <a:buNone/>
            </a:pPr>
            <a:r>
              <a:rPr lang="et-EE" sz="2400" dirty="0" smtClean="0"/>
              <a:t>enamasti planeeritud ja on kantud allutamissoovist (võim, viha, kontroll, frustratsioon).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>
          <a:xfrm>
            <a:off x="808228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Tartu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Ülikool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Part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605" y="486758"/>
            <a:ext cx="3836125" cy="21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697480"/>
            <a:ext cx="51274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https://www.youtube.com/watch?v=Y2ojFhkuAx4</a:t>
            </a:r>
            <a:endParaRPr lang="et-EE" dirty="0" smtClean="0"/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265" y="3489960"/>
            <a:ext cx="3818255" cy="216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5617012"/>
            <a:ext cx="53712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https://www.youtube.com/watch?v=2XGUmP3R-mE</a:t>
            </a:r>
            <a:endParaRPr lang="et-EE" dirty="0" smtClean="0"/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40" y="3460076"/>
            <a:ext cx="3824468" cy="21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44880" y="5608320"/>
            <a:ext cx="52365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7"/>
              </a:rPr>
              <a:t>https://www.youtube.com/watch?v=Gv6C5nopIOA</a:t>
            </a:r>
            <a:endParaRPr lang="et-EE" dirty="0" smtClean="0"/>
          </a:p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311" y="424816"/>
            <a:ext cx="4031745" cy="22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stkülik 13"/>
          <p:cNvSpPr/>
          <p:nvPr/>
        </p:nvSpPr>
        <p:spPr>
          <a:xfrm>
            <a:off x="6365709" y="2672760"/>
            <a:ext cx="522130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9"/>
              </a:rPr>
              <a:t>https://www.youtube.com/watch?v=itGgIRG_bNM</a:t>
            </a:r>
            <a:endParaRPr lang="et-EE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B0F0"/>
                </a:solidFill>
              </a:rPr>
              <a:t>Nõusoleku küsimine on väga oluline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t-EE" dirty="0" smtClean="0"/>
              <a:t>Video “Tass teed”</a:t>
            </a:r>
          </a:p>
          <a:p>
            <a:endParaRPr lang="et-EE" dirty="0" smtClean="0"/>
          </a:p>
          <a:p>
            <a:pPr>
              <a:buNone/>
            </a:pPr>
            <a:r>
              <a:rPr lang="et-EE" dirty="0" smtClean="0"/>
              <a:t>Inglise keeles</a:t>
            </a:r>
            <a:endParaRPr lang="et-EE" dirty="0" smtClean="0">
              <a:hlinkClick r:id="rId2"/>
            </a:endParaRPr>
          </a:p>
          <a:p>
            <a:pPr>
              <a:buNone/>
            </a:pPr>
            <a:r>
              <a:rPr lang="en-GB" dirty="0" smtClean="0">
                <a:hlinkClick r:id="rId2"/>
              </a:rPr>
              <a:t>https://www.youtube.com/watch?v=oQbei5JGiT8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Eestikeelsete subtiitritega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https://www.youtube.com/watch?v=LNQxIgWk-UY&amp;t=37s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Venekeelsete subtiitritega</a:t>
            </a:r>
          </a:p>
          <a:p>
            <a:pPr>
              <a:buNone/>
            </a:pPr>
            <a:r>
              <a:rPr lang="en-GB" dirty="0" smtClean="0">
                <a:hlinkClick r:id="rId4"/>
              </a:rPr>
              <a:t>https://www.youtube.com/watch?v=AqRfSydbopc&amp;t=78s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16837"/>
            <a:ext cx="10972800" cy="42093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t-EE" i="1" dirty="0" smtClean="0"/>
              <a:t>Kuidas on võimalik teada saada, kas teine partner on nõus mingi seksuaaltegevusega, mida esimene partner soovib?</a:t>
            </a:r>
          </a:p>
          <a:p>
            <a:pPr>
              <a:buNone/>
            </a:pPr>
            <a:endParaRPr lang="et-EE" i="1" dirty="0" smtClean="0"/>
          </a:p>
          <a:p>
            <a:r>
              <a:rPr lang="et-EE" dirty="0" smtClean="0"/>
              <a:t>KÜSI ja KUULA</a:t>
            </a:r>
          </a:p>
          <a:p>
            <a:r>
              <a:rPr lang="et-EE" dirty="0" smtClean="0"/>
              <a:t>Ei saa EELDADA, et teine on nõus, (ka siis, kui teine pole selgelt öelnud EI)</a:t>
            </a:r>
          </a:p>
          <a:p>
            <a:r>
              <a:rPr lang="et-EE" dirty="0" smtClean="0"/>
              <a:t>K</a:t>
            </a:r>
            <a:r>
              <a:rPr lang="en-GB" dirty="0" err="1" smtClean="0"/>
              <a:t>ui</a:t>
            </a:r>
            <a:r>
              <a:rPr lang="en-GB" dirty="0" smtClean="0"/>
              <a:t> </a:t>
            </a:r>
            <a:r>
              <a:rPr lang="en-GB" dirty="0" err="1" smtClean="0"/>
              <a:t>tehakse</a:t>
            </a:r>
            <a:r>
              <a:rPr lang="en-GB" dirty="0" smtClean="0"/>
              <a:t> </a:t>
            </a:r>
            <a:r>
              <a:rPr lang="en-GB" dirty="0" err="1" smtClean="0"/>
              <a:t>midagi</a:t>
            </a:r>
            <a:r>
              <a:rPr lang="en-GB" dirty="0" smtClean="0"/>
              <a:t> </a:t>
            </a:r>
            <a:r>
              <a:rPr lang="en-GB" dirty="0" err="1" smtClean="0"/>
              <a:t>ilma</a:t>
            </a:r>
            <a:r>
              <a:rPr lang="en-GB" dirty="0" smtClean="0"/>
              <a:t> </a:t>
            </a:r>
            <a:r>
              <a:rPr lang="en-GB" dirty="0" err="1" smtClean="0"/>
              <a:t>partneri</a:t>
            </a:r>
            <a:r>
              <a:rPr lang="en-GB" dirty="0" smtClean="0"/>
              <a:t> </a:t>
            </a:r>
            <a:r>
              <a:rPr lang="en-GB" dirty="0" err="1" smtClean="0"/>
              <a:t>nõusolekuta</a:t>
            </a:r>
            <a:r>
              <a:rPr lang="en-GB" dirty="0" smtClean="0"/>
              <a:t>, </a:t>
            </a:r>
            <a:r>
              <a:rPr lang="en-GB" dirty="0" err="1" smtClean="0"/>
              <a:t>siis</a:t>
            </a:r>
            <a:r>
              <a:rPr lang="en-GB" dirty="0" smtClean="0"/>
              <a:t> </a:t>
            </a:r>
            <a:r>
              <a:rPr lang="en-GB" dirty="0" err="1" smtClean="0"/>
              <a:t>võidakse</a:t>
            </a:r>
            <a:r>
              <a:rPr lang="en-GB" dirty="0" smtClean="0"/>
              <a:t> </a:t>
            </a:r>
            <a:r>
              <a:rPr lang="en-GB" dirty="0" err="1" smtClean="0"/>
              <a:t>teha</a:t>
            </a:r>
            <a:r>
              <a:rPr lang="en-GB" dirty="0" smtClean="0"/>
              <a:t> </a:t>
            </a:r>
            <a:r>
              <a:rPr lang="en-GB" dirty="0" err="1" smtClean="0"/>
              <a:t>midagi</a:t>
            </a:r>
            <a:r>
              <a:rPr lang="en-GB" dirty="0" smtClean="0"/>
              <a:t> </a:t>
            </a:r>
            <a:r>
              <a:rPr lang="en-GB" dirty="0" err="1" smtClean="0"/>
              <a:t>vägivaldset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ka </a:t>
            </a:r>
            <a:r>
              <a:rPr lang="en-GB" dirty="0" err="1" smtClean="0"/>
              <a:t>seadusega</a:t>
            </a:r>
            <a:r>
              <a:rPr lang="en-GB" dirty="0" smtClean="0"/>
              <a:t> </a:t>
            </a:r>
            <a:r>
              <a:rPr lang="en-GB" dirty="0" err="1" smtClean="0"/>
              <a:t>karistatavat</a:t>
            </a:r>
            <a:r>
              <a:rPr lang="en-GB" dirty="0" smtClean="0"/>
              <a:t> (</a:t>
            </a:r>
            <a:r>
              <a:rPr lang="en-GB" dirty="0" err="1" smtClean="0"/>
              <a:t>nt</a:t>
            </a:r>
            <a:r>
              <a:rPr lang="en-GB" dirty="0" smtClean="0"/>
              <a:t> </a:t>
            </a:r>
            <a:r>
              <a:rPr lang="en-GB" dirty="0" err="1" smtClean="0"/>
              <a:t>seksuaalvahekord</a:t>
            </a:r>
            <a:r>
              <a:rPr lang="en-GB" dirty="0" smtClean="0"/>
              <a:t> </a:t>
            </a:r>
            <a:r>
              <a:rPr lang="en-GB" dirty="0" err="1" smtClean="0"/>
              <a:t>ilma</a:t>
            </a:r>
            <a:r>
              <a:rPr lang="en-GB" dirty="0" smtClean="0"/>
              <a:t> </a:t>
            </a:r>
            <a:r>
              <a:rPr lang="en-GB" dirty="0" err="1" smtClean="0"/>
              <a:t>nõusolekuta</a:t>
            </a:r>
            <a:r>
              <a:rPr lang="en-GB" dirty="0" smtClean="0"/>
              <a:t> = </a:t>
            </a:r>
            <a:r>
              <a:rPr lang="en-GB" dirty="0" err="1" smtClean="0"/>
              <a:t>vägistamine</a:t>
            </a:r>
            <a:r>
              <a:rPr lang="en-GB" dirty="0" smtClean="0"/>
              <a:t>).</a:t>
            </a: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 smtClean="0"/>
              <a:t>Video „</a:t>
            </a:r>
            <a:r>
              <a:rPr lang="et-EE" dirty="0" err="1" smtClean="0"/>
              <a:t>How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ask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consent</a:t>
            </a:r>
            <a:r>
              <a:rPr lang="et-EE" dirty="0" smtClean="0"/>
              <a:t>“</a:t>
            </a:r>
          </a:p>
          <a:p>
            <a:pPr>
              <a:buNone/>
            </a:pPr>
            <a:r>
              <a:rPr lang="et-EE" u="sng" dirty="0" smtClean="0">
                <a:hlinkClick r:id="rId2"/>
              </a:rPr>
              <a:t>https://www.youtube.com/watch?v=n6X5I7xoxEY</a:t>
            </a:r>
            <a:endParaRPr lang="en-GB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64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16837"/>
            <a:ext cx="109728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i="1" dirty="0" smtClean="0"/>
              <a:t>Kes peab algatama nõusolekust rääkimise?</a:t>
            </a:r>
            <a:r>
              <a:rPr lang="et-EE" dirty="0" smtClean="0"/>
              <a:t> 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 smtClean="0"/>
              <a:t>See, kes soovib algatada seda seksuaaltegevust.</a:t>
            </a:r>
            <a:endParaRPr lang="en-GB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55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16837"/>
            <a:ext cx="109728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i="1" dirty="0" smtClean="0"/>
              <a:t>Palun tooge näiteid, missuguste sõnadega alustada nõusoleku küsimist</a:t>
            </a:r>
            <a:r>
              <a:rPr lang="et-EE" dirty="0" smtClean="0"/>
              <a:t>? 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r>
              <a:rPr lang="et-EE" dirty="0" smtClean="0"/>
              <a:t> „Kuidas Sulle tunduks …“ </a:t>
            </a:r>
          </a:p>
          <a:p>
            <a:pPr>
              <a:buNone/>
            </a:pPr>
            <a:r>
              <a:rPr lang="et-EE" dirty="0" smtClean="0"/>
              <a:t>„Kas sa sooviksid, et …?“</a:t>
            </a:r>
          </a:p>
          <a:p>
            <a:pPr>
              <a:buNone/>
            </a:pPr>
            <a:r>
              <a:rPr lang="et-EE" dirty="0" smtClean="0"/>
              <a:t>„Kas see on OK, kui …?“</a:t>
            </a:r>
          </a:p>
          <a:p>
            <a:pPr>
              <a:buNone/>
            </a:pPr>
            <a:r>
              <a:rPr lang="et-EE" dirty="0" smtClean="0"/>
              <a:t>„Mulle </a:t>
            </a:r>
            <a:r>
              <a:rPr lang="et-EE" dirty="0" err="1" smtClean="0"/>
              <a:t>meeldiks…</a:t>
            </a:r>
            <a:r>
              <a:rPr lang="et-EE" dirty="0" smtClean="0"/>
              <a:t>, aga Sulle?“</a:t>
            </a:r>
          </a:p>
          <a:p>
            <a:pPr>
              <a:buNone/>
            </a:pPr>
            <a:r>
              <a:rPr lang="et-EE" dirty="0" smtClean="0"/>
              <a:t>„Ma olen alati tahtnud, …, aga Sina?“</a:t>
            </a:r>
          </a:p>
          <a:p>
            <a:pPr>
              <a:buNone/>
            </a:pPr>
            <a:r>
              <a:rPr lang="et-EE" dirty="0" smtClean="0"/>
              <a:t>… </a:t>
            </a:r>
            <a:endParaRPr lang="en-GB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41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16837"/>
            <a:ext cx="10972800" cy="420933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t-EE" i="1" dirty="0" smtClean="0"/>
              <a:t>Missuguses etapis tuleb partneritel rääkida sellest, kas nad on nõus seksuaaltegevusega?</a:t>
            </a:r>
            <a:r>
              <a:rPr lang="et-EE" dirty="0" smtClean="0"/>
              <a:t> </a:t>
            </a:r>
          </a:p>
          <a:p>
            <a:pPr lvl="0">
              <a:buNone/>
            </a:pPr>
            <a:endParaRPr lang="et-EE" dirty="0" smtClean="0"/>
          </a:p>
          <a:p>
            <a:pPr lvl="0">
              <a:buNone/>
            </a:pPr>
            <a:r>
              <a:rPr lang="et-EE" b="1" dirty="0" smtClean="0"/>
              <a:t>Enne</a:t>
            </a:r>
            <a:r>
              <a:rPr lang="et-EE" dirty="0" smtClean="0"/>
              <a:t> igat seksuaaltegevust </a:t>
            </a:r>
          </a:p>
          <a:p>
            <a:pPr lvl="0">
              <a:buNone/>
            </a:pPr>
            <a:r>
              <a:rPr lang="et-EE" dirty="0" smtClean="0"/>
              <a:t>näiteks enne suudlemist, keha ja suguelundite puudutamist, seksuaalvahekorda</a:t>
            </a:r>
          </a:p>
          <a:p>
            <a:pPr lvl="0">
              <a:buNone/>
            </a:pPr>
            <a:r>
              <a:rPr lang="et-EE" dirty="0" smtClean="0"/>
              <a:t>Nõusolek suudlemiseks ei tähenda nõusolekut seksuaalvahekorraks</a:t>
            </a:r>
          </a:p>
          <a:p>
            <a:pPr lvl="0">
              <a:buNone/>
            </a:pPr>
            <a:r>
              <a:rPr lang="et-EE" dirty="0" smtClean="0"/>
              <a:t>Nõusolekust annab märku partneri positiivne sõnaline nõusolev vastus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51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16837"/>
            <a:ext cx="10972800" cy="420933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t-EE" i="1" dirty="0" smtClean="0"/>
              <a:t>Kui vana peab olema seksuaalpartner, kes saab täiskasvanud isikule anda oma nõusoleku seksuaaltegevuseks?</a:t>
            </a:r>
            <a:r>
              <a:rPr lang="et-EE" dirty="0" smtClean="0"/>
              <a:t> </a:t>
            </a:r>
          </a:p>
          <a:p>
            <a:pPr lvl="0">
              <a:buNone/>
            </a:pPr>
            <a:endParaRPr lang="et-EE" dirty="0" smtClean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06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916837"/>
            <a:ext cx="10972800" cy="420933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t-EE" i="1" dirty="0" smtClean="0"/>
              <a:t>Kui vana peab olema seksuaalpartner, kes saab täiskasvanud isikule anda oma nõusoleku seksuaaltegevuseks?</a:t>
            </a:r>
            <a:r>
              <a:rPr lang="et-EE" dirty="0" smtClean="0"/>
              <a:t> </a:t>
            </a:r>
          </a:p>
          <a:p>
            <a:pPr lvl="0">
              <a:buNone/>
            </a:pPr>
            <a:endParaRPr lang="et-EE" dirty="0" smtClean="0"/>
          </a:p>
          <a:p>
            <a:pPr lvl="0">
              <a:buNone/>
            </a:pPr>
            <a:r>
              <a:rPr lang="et-EE" dirty="0" smtClean="0"/>
              <a:t>Eesti seaduste kohaselt vähemalt 14-aastane (</a:t>
            </a:r>
            <a:r>
              <a:rPr lang="et-EE" dirty="0" smtClean="0">
                <a:solidFill>
                  <a:srgbClr val="00B0F0"/>
                </a:solidFill>
              </a:rPr>
              <a:t>2022 aprillis, Riigikogus on seaduseelnõu, millega on plaanis tõsta seksuaalse enesemääramise vanust 16. eluaastale</a:t>
            </a:r>
            <a:r>
              <a:rPr lang="et-EE" dirty="0" smtClean="0"/>
              <a:t>)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06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 müüt või tõde?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Arutleme rühmades järgnevaid väiteid!</a:t>
            </a:r>
          </a:p>
          <a:p>
            <a:pPr>
              <a:buNone/>
            </a:pPr>
            <a:endParaRPr lang="et-EE" dirty="0" smtClean="0"/>
          </a:p>
          <a:p>
            <a:r>
              <a:rPr lang="et-EE" dirty="0" smtClean="0"/>
              <a:t>Kas väide on õige või vale? Põhjendage!</a:t>
            </a:r>
          </a:p>
          <a:p>
            <a:endParaRPr lang="et-EE" dirty="0" smtClean="0"/>
          </a:p>
          <a:p>
            <a:pPr>
              <a:buNone/>
            </a:pPr>
            <a:r>
              <a:rPr lang="et-EE" dirty="0" smtClean="0"/>
              <a:t>Arutleme ühiselt!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Arutleme!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3392" y="1988842"/>
            <a:ext cx="10972800" cy="420933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t-EE" i="1" dirty="0" smtClean="0"/>
              <a:t>Kuidas reageerida, kui partner ei ole nõus seksuaaltegevusega?</a:t>
            </a:r>
            <a:endParaRPr lang="et-EE" dirty="0" smtClean="0"/>
          </a:p>
          <a:p>
            <a:pPr lvl="0">
              <a:buNone/>
            </a:pPr>
            <a:endParaRPr lang="et-EE" dirty="0" smtClean="0"/>
          </a:p>
          <a:p>
            <a:pPr lvl="0">
              <a:buNone/>
            </a:pPr>
            <a:r>
              <a:rPr lang="et-EE" dirty="0" smtClean="0"/>
              <a:t>Partneri otsust tuleb </a:t>
            </a:r>
            <a:r>
              <a:rPr lang="et-EE" b="1" dirty="0" smtClean="0"/>
              <a:t>austada</a:t>
            </a:r>
            <a:r>
              <a:rPr lang="et-EE" dirty="0" smtClean="0"/>
              <a:t> –kohe lõpetada seksuaaltegevus, millega partner pole nõus</a:t>
            </a:r>
          </a:p>
          <a:p>
            <a:pPr lvl="0">
              <a:buNone/>
            </a:pPr>
            <a:endParaRPr lang="et-EE" dirty="0" smtClean="0"/>
          </a:p>
          <a:p>
            <a:pPr lvl="0">
              <a:buNone/>
            </a:pPr>
            <a:r>
              <a:rPr lang="et-EE" dirty="0" smtClean="0"/>
              <a:t>Nõusolek võib olla ka teatud tingimustega: näiteks ollakse nõus seksuaalvahekorraga, kui partner kasutab kondoomi</a:t>
            </a:r>
          </a:p>
          <a:p>
            <a:pPr lvl="0">
              <a:buNone/>
            </a:pPr>
            <a:r>
              <a:rPr lang="et-EE" dirty="0" smtClean="0"/>
              <a:t>„võib-olla“ või „hiljem“ ei tähenda nõusolekut!; partner võib oma mittenõustumise põhjusi jagada, kuid ta ei pea seda tegema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73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solidFill>
                  <a:srgbClr val="00B0F0"/>
                </a:solidFill>
              </a:rPr>
              <a:t>Nõusolek seksuaaltegevuseks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t-EE" dirty="0" smtClean="0"/>
              <a:t>mõlemad partnerid nõustuvad seksuaaltegevusega -  on </a:t>
            </a:r>
            <a:r>
              <a:rPr lang="et-EE" b="1" dirty="0" smtClean="0">
                <a:solidFill>
                  <a:srgbClr val="00B0F0"/>
                </a:solidFill>
              </a:rPr>
              <a:t>küsinud</a:t>
            </a:r>
            <a:r>
              <a:rPr lang="et-EE" dirty="0" smtClean="0"/>
              <a:t> ja </a:t>
            </a:r>
            <a:r>
              <a:rPr lang="et-EE" b="1" dirty="0" smtClean="0">
                <a:solidFill>
                  <a:srgbClr val="00B0F0"/>
                </a:solidFill>
              </a:rPr>
              <a:t>kuulanud</a:t>
            </a:r>
            <a:r>
              <a:rPr lang="et-EE" dirty="0" smtClean="0"/>
              <a:t> teise nõusolekut </a:t>
            </a:r>
            <a:endParaRPr lang="en-GB" dirty="0" smtClean="0"/>
          </a:p>
          <a:p>
            <a:pPr lvl="0"/>
            <a:r>
              <a:rPr lang="et-EE" dirty="0" smtClean="0"/>
              <a:t>mittenõustumise korral </a:t>
            </a:r>
            <a:r>
              <a:rPr lang="et-EE" b="1" dirty="0" smtClean="0">
                <a:solidFill>
                  <a:srgbClr val="00B0F0"/>
                </a:solidFill>
              </a:rPr>
              <a:t>austatakse</a:t>
            </a:r>
            <a:r>
              <a:rPr lang="et-EE" dirty="0" smtClean="0"/>
              <a:t> partneri otsust </a:t>
            </a:r>
            <a:endParaRPr lang="en-GB" dirty="0" smtClean="0"/>
          </a:p>
          <a:p>
            <a:pPr lvl="0"/>
            <a:r>
              <a:rPr lang="et-EE" dirty="0" smtClean="0"/>
              <a:t>ühe seksuaaltegevusega nõustumine ei tähenda automaatselt mõne teise seksuaaltegevusega nõustumist </a:t>
            </a:r>
            <a:endParaRPr lang="en-GB" dirty="0" smtClean="0"/>
          </a:p>
          <a:p>
            <a:pPr lvl="0"/>
            <a:r>
              <a:rPr lang="et-EE" dirty="0" smtClean="0"/>
              <a:t>nõustumine ühel korral ei tähenda automaatselt nõustumist edaspidi </a:t>
            </a:r>
            <a:endParaRPr lang="en-GB" dirty="0" smtClean="0"/>
          </a:p>
          <a:p>
            <a:pPr lvl="0"/>
            <a:r>
              <a:rPr lang="et-EE" dirty="0" smtClean="0"/>
              <a:t>nõusoleku küsimusel tuleb arvestada, kas teine inimene on </a:t>
            </a:r>
            <a:r>
              <a:rPr lang="et-EE" b="1" dirty="0" smtClean="0">
                <a:solidFill>
                  <a:srgbClr val="00B0F0"/>
                </a:solidFill>
              </a:rPr>
              <a:t>nõusolekuvõimeline</a:t>
            </a:r>
            <a:endParaRPr lang="en-GB" b="1" dirty="0" smtClean="0">
              <a:solidFill>
                <a:srgbClr val="00B0F0"/>
              </a:solidFill>
            </a:endParaRPr>
          </a:p>
          <a:p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81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Nõu ja abi seksuaalvägivalla korral</a:t>
            </a:r>
            <a:br>
              <a:rPr lang="et-EE" dirty="0" smtClean="0"/>
            </a:br>
            <a:r>
              <a:rPr lang="et-EE" dirty="0" smtClean="0"/>
              <a:t>Mida sõbrad ja lähedased saavad teha?</a:t>
            </a:r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" y="2599215"/>
            <a:ext cx="4903470" cy="27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58840" y="2834640"/>
            <a:ext cx="5447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https://www.youtube.com/watch?v=mwTW1Y6rNnU</a:t>
            </a:r>
            <a:endParaRPr lang="et-EE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48640" y="701359"/>
            <a:ext cx="10972800" cy="207424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Seksuaalvägivalla kriisiabikeskused – tutvustav video</a:t>
            </a:r>
            <a:br>
              <a:rPr lang="et-EE" dirty="0" smtClean="0"/>
            </a:br>
            <a:r>
              <a:rPr lang="en-GB" sz="2700" dirty="0" smtClean="0"/>
              <a:t> </a:t>
            </a:r>
            <a:r>
              <a:rPr lang="en-GB" sz="2700" dirty="0" smtClean="0">
                <a:hlinkClick r:id="rId2"/>
              </a:rPr>
              <a:t>https://www.youtube.com/watch?v=KvYU-U9nw40&amp;list=PL5ryenLAx4rsXKGDxy2Pf5jqIFr7-PR_X&amp;index=1&amp;t=4s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900" dirty="0" smtClean="0"/>
              <a:t/>
            </a:r>
            <a:br>
              <a:rPr lang="et-EE" sz="2900" dirty="0" smtClean="0"/>
            </a:br>
            <a:endParaRPr lang="en-GB" sz="2900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4363" y="2757123"/>
            <a:ext cx="5548312" cy="320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Kokkuvõte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Seksuaalvägivald on lubamatu ja seda ei saa õigustada.</a:t>
            </a:r>
          </a:p>
          <a:p>
            <a:r>
              <a:rPr lang="et-EE" dirty="0" smtClean="0"/>
              <a:t>Seksuaaltegevuseks tuleb küsida partneri nõusolekut.</a:t>
            </a:r>
          </a:p>
          <a:p>
            <a:pPr lvl="0"/>
            <a:r>
              <a:rPr lang="et-EE" dirty="0" smtClean="0"/>
              <a:t>Seksuaaltegevusest võib keelduda selle mistahes etapis.</a:t>
            </a:r>
          </a:p>
          <a:p>
            <a:pPr lvl="0"/>
            <a:r>
              <a:rPr lang="et-EE" dirty="0" smtClean="0"/>
              <a:t>Nõusoleku küsimisel tuleb arvestada, kas teine inimene on nõusolekuvõimeline.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Jaluse kohatäid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Tartu Ülikool, Part ja Kull 2022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7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Iga kaheksas naine Eestis on alates 15.eluaastast kogenud seksuaalvägivalda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35360" y="3124200"/>
            <a:ext cx="10972800" cy="2321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t-EE" sz="2400" b="1" dirty="0" smtClean="0"/>
              <a:t>Õige</a:t>
            </a:r>
          </a:p>
          <a:p>
            <a:pPr>
              <a:buNone/>
            </a:pPr>
            <a:r>
              <a:rPr lang="et-EE" sz="2400" dirty="0" smtClean="0"/>
              <a:t>Seksuaalvägivalla kohta küsiti järgmiselt:</a:t>
            </a:r>
          </a:p>
          <a:p>
            <a:pPr marL="685558" indent="-685558">
              <a:buAutoNum type="alphaLcParenR"/>
            </a:pPr>
            <a:r>
              <a:rPr lang="et-EE" sz="2400" dirty="0" smtClean="0"/>
              <a:t>sunnitud seksuaalvahekorda; </a:t>
            </a:r>
          </a:p>
          <a:p>
            <a:pPr marL="685558" indent="-685558">
              <a:buAutoNum type="alphaLcParenR"/>
            </a:pPr>
            <a:r>
              <a:rPr lang="et-EE" sz="2400" dirty="0" smtClean="0"/>
              <a:t>proovitud sundida seksuaalvahekorda; </a:t>
            </a:r>
          </a:p>
          <a:p>
            <a:pPr marL="685558" indent="-685558">
              <a:buAutoNum type="alphaLcParenR"/>
            </a:pPr>
            <a:r>
              <a:rPr lang="et-EE" sz="2400" dirty="0" smtClean="0"/>
              <a:t>sunnitud tahtevastaselt muudeks seksuaalseks tegevuseks; </a:t>
            </a:r>
          </a:p>
          <a:p>
            <a:pPr marL="685558" indent="-685558">
              <a:buAutoNum type="alphaLcParenR"/>
            </a:pPr>
            <a:r>
              <a:rPr lang="et-EE" sz="2400" dirty="0" smtClean="0"/>
              <a:t>sunnitud muudeks seksuaaltegevusteks, millest ta ei olnud võimeline keelduma.</a:t>
            </a:r>
          </a:p>
          <a:p>
            <a:endParaRPr lang="et-E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8720"/>
            <a:ext cx="10073640" cy="17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" y="6273234"/>
            <a:ext cx="5072398" cy="70784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>
              <a:defRPr/>
            </a:pPr>
            <a:r>
              <a:rPr lang="et-EE" dirty="0" smtClean="0">
                <a:solidFill>
                  <a:prstClr val="black"/>
                </a:solidFill>
                <a:latin typeface="Calibri"/>
              </a:rPr>
              <a:t>Allikas: Euroopa Põhiõiguste Ameti uuring (2014)</a:t>
            </a: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Tartu Ülikool, Part ja Kull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408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664" y="332658"/>
            <a:ext cx="9808336" cy="461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sz="2400" dirty="0"/>
              <a:t>Kas keegi on </a:t>
            </a:r>
            <a:r>
              <a:rPr lang="et-EE" sz="2400" u="sng" dirty="0"/>
              <a:t>vastu Teie </a:t>
            </a:r>
            <a:r>
              <a:rPr lang="et-EE" sz="2400" dirty="0"/>
              <a:t>tahtmist </a:t>
            </a:r>
            <a:endParaRPr lang="et-EE" sz="2400" dirty="0" smtClean="0"/>
          </a:p>
          <a:p>
            <a:pPr lvl="1"/>
            <a:r>
              <a:rPr lang="et-EE" sz="2000" b="1" dirty="0" smtClean="0"/>
              <a:t>puudutanud “seksuaalselt” </a:t>
            </a:r>
            <a:r>
              <a:rPr lang="et-EE" sz="2000" dirty="0" smtClean="0"/>
              <a:t>Teie </a:t>
            </a:r>
            <a:r>
              <a:rPr lang="et-EE" sz="2000" dirty="0"/>
              <a:t>kehaosi, mis pole </a:t>
            </a:r>
            <a:r>
              <a:rPr lang="et-EE" sz="2000" dirty="0" smtClean="0"/>
              <a:t>suguelundid</a:t>
            </a:r>
            <a:r>
              <a:rPr lang="et-EE" sz="2000" dirty="0"/>
              <a:t>, või sundinud Teid oma kehaosi “seksuaalselt” puudutama? </a:t>
            </a:r>
            <a:endParaRPr lang="et-EE" sz="2000" dirty="0" smtClean="0"/>
          </a:p>
          <a:p>
            <a:pPr lvl="1"/>
            <a:r>
              <a:rPr lang="et-EE" sz="2000" dirty="0"/>
              <a:t>s</a:t>
            </a:r>
            <a:r>
              <a:rPr lang="et-EE" sz="2000" dirty="0" smtClean="0"/>
              <a:t>undinud pornograafilist </a:t>
            </a:r>
            <a:r>
              <a:rPr lang="et-EE" sz="2000" dirty="0"/>
              <a:t>filmi või midagi sarnast vaatama, </a:t>
            </a:r>
            <a:r>
              <a:rPr lang="et-EE" sz="2000" dirty="0" smtClean="0"/>
              <a:t>sundinud </a:t>
            </a:r>
            <a:r>
              <a:rPr lang="et-EE" sz="2000" dirty="0"/>
              <a:t>Teid osalema pornograafilises filmis või muus sarnases, </a:t>
            </a:r>
            <a:r>
              <a:rPr lang="et-EE" sz="2000" b="1" dirty="0" smtClean="0"/>
              <a:t>sundinud </a:t>
            </a:r>
            <a:r>
              <a:rPr lang="et-EE" sz="2000" b="1" dirty="0"/>
              <a:t>oma keha alasti näitama </a:t>
            </a:r>
            <a:r>
              <a:rPr lang="et-EE" sz="2000" dirty="0"/>
              <a:t>või kellegi teise alasti keha vaatama? </a:t>
            </a:r>
            <a:endParaRPr lang="et-EE" sz="2000" dirty="0" smtClean="0"/>
          </a:p>
          <a:p>
            <a:pPr lvl="1"/>
            <a:r>
              <a:rPr lang="et-EE" sz="2000" dirty="0" smtClean="0"/>
              <a:t>puudutanud </a:t>
            </a:r>
            <a:r>
              <a:rPr lang="et-EE" sz="2000" dirty="0"/>
              <a:t>Teie </a:t>
            </a:r>
            <a:r>
              <a:rPr lang="et-EE" sz="2000" b="1" dirty="0"/>
              <a:t>suguelundeid</a:t>
            </a:r>
            <a:r>
              <a:rPr lang="et-EE" sz="2000" dirty="0"/>
              <a:t>, kasutanud Teie keha </a:t>
            </a:r>
            <a:r>
              <a:rPr lang="et-EE" sz="2000" b="1" dirty="0"/>
              <a:t>seksuaalse rahulduse saamiseks </a:t>
            </a:r>
            <a:r>
              <a:rPr lang="et-EE" sz="2000" dirty="0"/>
              <a:t>või sundinud Teid kellegi teise suguelundeid puudutama</a:t>
            </a:r>
            <a:r>
              <a:rPr lang="et-EE" sz="2000" dirty="0" smtClean="0"/>
              <a:t>?</a:t>
            </a:r>
          </a:p>
          <a:p>
            <a:pPr lvl="1"/>
            <a:r>
              <a:rPr lang="et-EE" sz="2000" b="1" dirty="0" smtClean="0"/>
              <a:t>pannud </a:t>
            </a:r>
            <a:r>
              <a:rPr lang="et-EE" sz="2000" b="1" dirty="0"/>
              <a:t>oma peenise Teie tuppe, suhu või pärakusse </a:t>
            </a:r>
            <a:r>
              <a:rPr lang="et-EE" sz="2000" dirty="0"/>
              <a:t>või püüdnud panna eset või mõnda muud kehaosa Teie tuppe, suhu või pärakusse?</a:t>
            </a:r>
          </a:p>
        </p:txBody>
      </p:sp>
      <p:graphicFrame>
        <p:nvGraphicFramePr>
          <p:cNvPr id="8" name="Chart 3"/>
          <p:cNvGraphicFramePr>
            <a:graphicFrameLocks/>
          </p:cNvGraphicFramePr>
          <p:nvPr>
            <p:extLst/>
          </p:nvPr>
        </p:nvGraphicFramePr>
        <p:xfrm>
          <a:off x="527383" y="2924944"/>
          <a:ext cx="658063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7322" y="2051690"/>
            <a:ext cx="1685637" cy="70784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>
              <a:defRPr/>
            </a:pPr>
            <a:r>
              <a:rPr lang="et-EE" dirty="0" smtClean="0">
                <a:solidFill>
                  <a:prstClr val="black"/>
                </a:solidFill>
                <a:latin typeface="Calibri"/>
              </a:rPr>
              <a:t>2014 (n=2413)</a:t>
            </a:r>
          </a:p>
          <a:p>
            <a:pPr>
              <a:defRPr/>
            </a:pPr>
            <a:endParaRPr lang="et-E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7713" y="6381355"/>
            <a:ext cx="4150158" cy="415458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>
              <a:defRPr/>
            </a:pPr>
            <a:r>
              <a:rPr lang="et-EE" dirty="0" smtClean="0">
                <a:solidFill>
                  <a:prstClr val="black"/>
                </a:solidFill>
                <a:latin typeface="Calibri"/>
              </a:rPr>
              <a:t>Allikas: uuring Eesti Naiste Tervis (2014)</a:t>
            </a:r>
            <a:endParaRPr lang="et-E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al 5"/>
          <p:cNvSpPr/>
          <p:nvPr/>
        </p:nvSpPr>
        <p:spPr>
          <a:xfrm>
            <a:off x="5231905" y="4365104"/>
            <a:ext cx="1891275" cy="1418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0" tIns="60940" rIns="121880" bIns="60940" rtlCol="0"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8158" y="4869162"/>
            <a:ext cx="3834623" cy="415458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>
              <a:defRPr/>
            </a:pPr>
            <a:r>
              <a:rPr lang="et-EE" b="1" dirty="0" smtClean="0">
                <a:solidFill>
                  <a:prstClr val="black"/>
                </a:solidFill>
                <a:latin typeface="Calibri"/>
              </a:rPr>
              <a:t>7% naistest on kogenud vägistamist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Jaluse kohatäide 8"/>
          <p:cNvSpPr>
            <a:spLocks noGrp="1"/>
          </p:cNvSpPr>
          <p:nvPr>
            <p:ph type="ftr" sz="quarter" idx="11"/>
          </p:nvPr>
        </p:nvSpPr>
        <p:spPr>
          <a:xfrm>
            <a:off x="8331200" y="6036314"/>
            <a:ext cx="3860800" cy="365125"/>
          </a:xfrm>
        </p:spPr>
        <p:txBody>
          <a:bodyPr/>
          <a:lstStyle/>
          <a:p>
            <a:r>
              <a:rPr lang="fi-FI" dirty="0" smtClean="0"/>
              <a:t>Tartu </a:t>
            </a:r>
            <a:r>
              <a:rPr lang="fi-FI" dirty="0" err="1" smtClean="0"/>
              <a:t>Ülikool</a:t>
            </a:r>
            <a:r>
              <a:rPr lang="fi-FI" dirty="0" smtClean="0"/>
              <a:t>, </a:t>
            </a:r>
            <a:r>
              <a:rPr lang="fi-FI" dirty="0" err="1" smtClean="0"/>
              <a:t>Part</a:t>
            </a:r>
            <a:r>
              <a:rPr lang="fi-FI" dirty="0" smtClean="0"/>
              <a:t> ja Kull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76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Meeste suhtes ei ole võimalik toime panna seksuaalvägivalda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Meeste suhtes ei ole võimalik toime panna seksuaalvägivalda</a:t>
            </a:r>
            <a:endParaRPr lang="en-GB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Vale.</a:t>
            </a:r>
            <a:r>
              <a:rPr lang="en-US" sz="2400" dirty="0" smtClean="0"/>
              <a:t> </a:t>
            </a:r>
            <a:endParaRPr lang="et-EE" sz="2400" dirty="0" smtClean="0"/>
          </a:p>
          <a:p>
            <a:pPr>
              <a:buNone/>
            </a:pPr>
            <a:r>
              <a:rPr lang="et-EE" sz="2400" dirty="0" smtClean="0"/>
              <a:t>Mõlema soo esindajad võivad olla seksuaalvägivalla ohvrid. Suurem osa seksuaalvägivalla ohvritest on siiski naised. Seksuaalvägivalla toimepanijaks on nii mees- kui ka naissoost ohvrite puhul tavaliselt meessoost isik.</a:t>
            </a:r>
          </a:p>
          <a:p>
            <a:endParaRPr lang="en-GB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Tartu Ülikool, Part ja Kull 2022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73234"/>
            <a:ext cx="10657184" cy="707846"/>
          </a:xfrm>
          <a:prstGeom prst="rect">
            <a:avLst/>
          </a:prstGeom>
          <a:noFill/>
        </p:spPr>
        <p:txBody>
          <a:bodyPr wrap="square" lIns="121880" tIns="60940" rIns="121880" bIns="60940" rtlCol="0">
            <a:spAutoFit/>
          </a:bodyPr>
          <a:lstStyle/>
          <a:p>
            <a:pPr>
              <a:defRPr/>
            </a:pPr>
            <a:r>
              <a:rPr lang="et-EE" dirty="0" smtClean="0">
                <a:solidFill>
                  <a:prstClr val="black"/>
                </a:solidFill>
                <a:latin typeface="Calibri"/>
              </a:rPr>
              <a:t>Allikas: uuringud Eesti Naiste Tervis ja Eesti Meeste Tervis (2014) </a:t>
            </a:r>
          </a:p>
          <a:p>
            <a:pPr>
              <a:defRPr/>
            </a:pPr>
            <a:endParaRPr lang="et-E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32" y="980749"/>
            <a:ext cx="8837082" cy="984845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>
              <a:defRPr/>
            </a:pPr>
            <a:r>
              <a:rPr lang="et-EE" sz="2800" dirty="0" smtClean="0">
                <a:solidFill>
                  <a:prstClr val="black"/>
                </a:solidFill>
                <a:latin typeface="Calibri"/>
              </a:rPr>
              <a:t>Mõlema soo esindajad võivad olla seksuaalvägivalla ohvrid.</a:t>
            </a:r>
          </a:p>
          <a:p>
            <a:pPr>
              <a:defRPr/>
            </a:pPr>
            <a:r>
              <a:rPr lang="et-EE" sz="2800" dirty="0" smtClean="0">
                <a:solidFill>
                  <a:prstClr val="black"/>
                </a:solidFill>
                <a:latin typeface="Calibri"/>
              </a:rPr>
              <a:t>Rõhuv enamik seksuaalvägivalla ohvritest on naised.</a:t>
            </a:r>
            <a:endParaRPr lang="et-EE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41" y="2509841"/>
            <a:ext cx="1014984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Jaluse kohatäide 6"/>
          <p:cNvSpPr>
            <a:spLocks noGrp="1"/>
          </p:cNvSpPr>
          <p:nvPr>
            <p:ph type="ftr" sz="quarter" idx="11"/>
          </p:nvPr>
        </p:nvSpPr>
        <p:spPr>
          <a:xfrm>
            <a:off x="7747000" y="6492877"/>
            <a:ext cx="3860800" cy="365125"/>
          </a:xfrm>
        </p:spPr>
        <p:txBody>
          <a:bodyPr/>
          <a:lstStyle/>
          <a:p>
            <a:r>
              <a:rPr lang="fi-FI" dirty="0" smtClean="0"/>
              <a:t>Tartu </a:t>
            </a:r>
            <a:r>
              <a:rPr lang="fi-FI" dirty="0" err="1" smtClean="0"/>
              <a:t>Ülikool</a:t>
            </a:r>
            <a:r>
              <a:rPr lang="fi-FI" dirty="0" smtClean="0"/>
              <a:t>, </a:t>
            </a:r>
            <a:r>
              <a:rPr lang="fi-FI" dirty="0" err="1" smtClean="0"/>
              <a:t>Part</a:t>
            </a:r>
            <a:r>
              <a:rPr lang="fi-FI" dirty="0" smtClean="0"/>
              <a:t> ja Kull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97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1276</Words>
  <Application>Microsoft Office PowerPoint</Application>
  <PresentationFormat>Kohandatud</PresentationFormat>
  <Paragraphs>185</Paragraphs>
  <Slides>34</Slides>
  <Notes>3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34</vt:i4>
      </vt:variant>
    </vt:vector>
  </HeadingPairs>
  <TitlesOfParts>
    <vt:vector size="35" baseType="lpstr">
      <vt:lpstr>3_Office'i kujundus</vt:lpstr>
      <vt:lpstr>Tund 2.3 Seksuaalvägivald</vt:lpstr>
      <vt:lpstr>Slaid 2</vt:lpstr>
      <vt:lpstr>Kas müüt või tõde?</vt:lpstr>
      <vt:lpstr>Iga kaheksas naine Eestis on alates 15.eluaastast kogenud seksuaalvägivalda</vt:lpstr>
      <vt:lpstr>Slaid 5</vt:lpstr>
      <vt:lpstr>Slaid 6</vt:lpstr>
      <vt:lpstr>Meeste suhtes ei ole võimalik toime panna seksuaalvägivalda</vt:lpstr>
      <vt:lpstr>Meeste suhtes ei ole võimalik toime panna seksuaalvägivalda</vt:lpstr>
      <vt:lpstr>Slaid 9</vt:lpstr>
      <vt:lpstr>Slaid 10</vt:lpstr>
      <vt:lpstr>Enamik vägistamisohvreid on noored naised</vt:lpstr>
      <vt:lpstr>Pöördujate vanus seksuaalvägivalla kriisiabikeskustesse,  2016-2022 (n=635) </vt:lpstr>
      <vt:lpstr>Seksuaalvägivalla paneb enamasti toime ohvri jaoks võõras inimene</vt:lpstr>
      <vt:lpstr>Seksuaalvägivalla paneb enamasti toime ohvri jaoks võõras inimene</vt:lpstr>
      <vt:lpstr>Slaid 15</vt:lpstr>
      <vt:lpstr>Ligi pooled Eesti elanikest arvavad, et naised põhjustavad ise oma riietusega vägistamise ohvriks langemise</vt:lpstr>
      <vt:lpstr>Ligi pooled Eesti elanikest arvavad, et naised põhjustavad ise oma riietusega vägistamise ohvriks langemise</vt:lpstr>
      <vt:lpstr>Kui ohver on vägistamise ajal joobes, siis ta on ise toimunu eest osaliselt vastutav</vt:lpstr>
      <vt:lpstr>Kui ohver on vägistamise ajal joobes, siis ta on ise toimunu eest osaliselt vastutav</vt:lpstr>
      <vt:lpstr>Vägistamine on kantud seksuaalsest ihast</vt:lpstr>
      <vt:lpstr>Vägistamine on kantud seksuaalsest ihast</vt:lpstr>
      <vt:lpstr>Slaid 22</vt:lpstr>
      <vt:lpstr>Nõusoleku küsimine on väga oluline</vt:lpstr>
      <vt:lpstr>Arutleme!</vt:lpstr>
      <vt:lpstr>Arutleme!</vt:lpstr>
      <vt:lpstr>Arutleme!</vt:lpstr>
      <vt:lpstr>Arutleme!</vt:lpstr>
      <vt:lpstr>Arutleme!</vt:lpstr>
      <vt:lpstr>Arutleme!</vt:lpstr>
      <vt:lpstr>Arutleme!</vt:lpstr>
      <vt:lpstr>Nõusolek seksuaaltegevuseks</vt:lpstr>
      <vt:lpstr>Nõu ja abi seksuaalvägivalla korral Mida sõbrad ja lähedased saavad teha?</vt:lpstr>
      <vt:lpstr>Seksuaalvägivalla kriisiabikeskused – tutvustav video  https://www.youtube.com/watch?v=KvYU-U9nw40&amp;list=PL5ryenLAx4rsXKGDxy2Pf5jqIFr7-PR_X&amp;index=1&amp;t=4s  </vt:lpstr>
      <vt:lpstr>Kokkuvõte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TERVED JA TURVALISED SUHTED:   noorte kohtinguvägivalla ennetamine</dc:title>
  <dc:creator>Merike Kull</dc:creator>
  <cp:lastModifiedBy>Kai Part</cp:lastModifiedBy>
  <cp:revision>19</cp:revision>
  <dcterms:created xsi:type="dcterms:W3CDTF">2021-09-27T22:02:14Z</dcterms:created>
  <dcterms:modified xsi:type="dcterms:W3CDTF">2022-04-03T17:53:51Z</dcterms:modified>
</cp:coreProperties>
</file>